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Montserrat" pitchFamily="2" charset="77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574">
          <p15:clr>
            <a:srgbClr val="A4A3A4"/>
          </p15:clr>
        </p15:guide>
        <p15:guide id="3" pos="3613">
          <p15:clr>
            <a:srgbClr val="A4A3A4"/>
          </p15:clr>
        </p15:guide>
        <p15:guide id="4" pos="5496">
          <p15:clr>
            <a:srgbClr val="A4A3A4"/>
          </p15:clr>
        </p15:guide>
        <p15:guide id="5" pos="406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08"/>
    <p:restoredTop sz="94694"/>
  </p:normalViewPr>
  <p:slideViewPr>
    <p:cSldViewPr snapToGrid="0">
      <p:cViewPr>
        <p:scale>
          <a:sx n="122" d="100"/>
          <a:sy n="122" d="100"/>
        </p:scale>
        <p:origin x="224" y="176"/>
      </p:cViewPr>
      <p:guideLst>
        <p:guide orient="horz" pos="2160"/>
        <p:guide pos="574"/>
        <p:guide pos="3613"/>
        <p:guide pos="5496"/>
        <p:guide pos="406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3881b82e219_0_5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g3881b82e219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3881b82e219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3881b82e219_0_8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g3881b82e219_0_8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3" name="Google Shape;263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7" name="Google Shape;287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3881b82e219_0_3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g3881b82e219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3881b82e219_0_5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g3881b82e219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3881b82e219_0_6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g3881b82e219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>
  <p:cSld name="Рисунок с подписью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ctrTitle"/>
          </p:nvPr>
        </p:nvSpPr>
        <p:spPr>
          <a:xfrm>
            <a:off x="802640" y="3922529"/>
            <a:ext cx="5293359" cy="16545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2800"/>
              <a:buFont typeface="Montserrat"/>
              <a:buNone/>
              <a:defRPr sz="2800">
                <a:solidFill>
                  <a:srgbClr val="F2F2F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Статистика">
  <p:cSld name="2_Статистика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1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1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1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00" name="Google Shape;100;p11"/>
          <p:cNvSpPr txBox="1">
            <a:spLocks noGrp="1"/>
          </p:cNvSpPr>
          <p:nvPr>
            <p:ph type="title"/>
          </p:nvPr>
        </p:nvSpPr>
        <p:spPr>
          <a:xfrm>
            <a:off x="367721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1"/>
          <p:cNvSpPr>
            <a:spLocks noGrp="1"/>
          </p:cNvSpPr>
          <p:nvPr>
            <p:ph type="body" idx="1"/>
          </p:nvPr>
        </p:nvSpPr>
        <p:spPr>
          <a:xfrm>
            <a:off x="6683077" y="1016000"/>
            <a:ext cx="4790314" cy="1021701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•"/>
              <a:defRPr sz="1800" b="1">
                <a:solidFill>
                  <a:schemeClr val="accen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2" name="Google Shape;102;p11"/>
          <p:cNvSpPr txBox="1">
            <a:spLocks noGrp="1"/>
          </p:cNvSpPr>
          <p:nvPr>
            <p:ph type="body" idx="2"/>
          </p:nvPr>
        </p:nvSpPr>
        <p:spPr>
          <a:xfrm>
            <a:off x="6683077" y="1395537"/>
            <a:ext cx="4790314" cy="642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3" name="Google Shape;103;p11"/>
          <p:cNvSpPr>
            <a:spLocks noGrp="1"/>
          </p:cNvSpPr>
          <p:nvPr>
            <p:ph type="body" idx="3"/>
          </p:nvPr>
        </p:nvSpPr>
        <p:spPr>
          <a:xfrm>
            <a:off x="6683077" y="2284561"/>
            <a:ext cx="4790314" cy="1021701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B37BED"/>
              </a:buClr>
              <a:buSzPts val="1800"/>
              <a:buChar char="•"/>
              <a:defRPr sz="1800" b="1">
                <a:solidFill>
                  <a:srgbClr val="B37BED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4" name="Google Shape;104;p11"/>
          <p:cNvSpPr txBox="1">
            <a:spLocks noGrp="1"/>
          </p:cNvSpPr>
          <p:nvPr>
            <p:ph type="body" idx="4"/>
          </p:nvPr>
        </p:nvSpPr>
        <p:spPr>
          <a:xfrm>
            <a:off x="6683077" y="2664098"/>
            <a:ext cx="4790314" cy="642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5" name="Google Shape;105;p11"/>
          <p:cNvSpPr>
            <a:spLocks noGrp="1"/>
          </p:cNvSpPr>
          <p:nvPr>
            <p:ph type="body" idx="5"/>
          </p:nvPr>
        </p:nvSpPr>
        <p:spPr>
          <a:xfrm>
            <a:off x="6683077" y="3553122"/>
            <a:ext cx="4790314" cy="1021701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4"/>
              </a:buClr>
              <a:buSzPts val="1800"/>
              <a:buChar char="•"/>
              <a:defRPr sz="1800" b="1">
                <a:solidFill>
                  <a:schemeClr val="accent4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6" name="Google Shape;106;p11"/>
          <p:cNvSpPr txBox="1">
            <a:spLocks noGrp="1"/>
          </p:cNvSpPr>
          <p:nvPr>
            <p:ph type="body" idx="6"/>
          </p:nvPr>
        </p:nvSpPr>
        <p:spPr>
          <a:xfrm>
            <a:off x="6683077" y="3932659"/>
            <a:ext cx="4790314" cy="642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7" name="Google Shape;107;p11"/>
          <p:cNvSpPr>
            <a:spLocks noGrp="1"/>
          </p:cNvSpPr>
          <p:nvPr>
            <p:ph type="body" idx="7"/>
          </p:nvPr>
        </p:nvSpPr>
        <p:spPr>
          <a:xfrm>
            <a:off x="6683077" y="4821684"/>
            <a:ext cx="4790314" cy="1021701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 sz="18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08" name="Google Shape;108;p11"/>
          <p:cNvSpPr txBox="1">
            <a:spLocks noGrp="1"/>
          </p:cNvSpPr>
          <p:nvPr>
            <p:ph type="body" idx="8"/>
          </p:nvPr>
        </p:nvSpPr>
        <p:spPr>
          <a:xfrm>
            <a:off x="6683077" y="5201221"/>
            <a:ext cx="4790314" cy="642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Статистика">
  <p:cSld name="1_Статистика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2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2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12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13" name="Google Shape;113;p12"/>
          <p:cNvSpPr txBox="1">
            <a:spLocks noGrp="1"/>
          </p:cNvSpPr>
          <p:nvPr>
            <p:ph type="title"/>
          </p:nvPr>
        </p:nvSpPr>
        <p:spPr>
          <a:xfrm>
            <a:off x="349532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2"/>
          <p:cNvSpPr>
            <a:spLocks noGrp="1"/>
          </p:cNvSpPr>
          <p:nvPr>
            <p:ph type="body" idx="1"/>
          </p:nvPr>
        </p:nvSpPr>
        <p:spPr>
          <a:xfrm>
            <a:off x="6683077" y="1016000"/>
            <a:ext cx="4790314" cy="1021701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•"/>
              <a:defRPr sz="1800" b="1">
                <a:solidFill>
                  <a:schemeClr val="accen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12"/>
          <p:cNvSpPr txBox="1">
            <a:spLocks noGrp="1"/>
          </p:cNvSpPr>
          <p:nvPr>
            <p:ph type="body" idx="2"/>
          </p:nvPr>
        </p:nvSpPr>
        <p:spPr>
          <a:xfrm>
            <a:off x="6683077" y="1395537"/>
            <a:ext cx="4790314" cy="642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12"/>
          <p:cNvSpPr>
            <a:spLocks noGrp="1"/>
          </p:cNvSpPr>
          <p:nvPr>
            <p:ph type="body" idx="3"/>
          </p:nvPr>
        </p:nvSpPr>
        <p:spPr>
          <a:xfrm>
            <a:off x="6683077" y="2284561"/>
            <a:ext cx="4790314" cy="1021701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B37BED"/>
              </a:buClr>
              <a:buSzPts val="1800"/>
              <a:buChar char="•"/>
              <a:defRPr sz="1800" b="1">
                <a:solidFill>
                  <a:srgbClr val="B37BED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7" name="Google Shape;117;p12"/>
          <p:cNvSpPr txBox="1">
            <a:spLocks noGrp="1"/>
          </p:cNvSpPr>
          <p:nvPr>
            <p:ph type="body" idx="4"/>
          </p:nvPr>
        </p:nvSpPr>
        <p:spPr>
          <a:xfrm>
            <a:off x="6683077" y="2664098"/>
            <a:ext cx="4790314" cy="642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8" name="Google Shape;118;p12"/>
          <p:cNvSpPr>
            <a:spLocks noGrp="1"/>
          </p:cNvSpPr>
          <p:nvPr>
            <p:ph type="body" idx="5"/>
          </p:nvPr>
        </p:nvSpPr>
        <p:spPr>
          <a:xfrm>
            <a:off x="6683077" y="3553122"/>
            <a:ext cx="4790314" cy="1021701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4"/>
              </a:buClr>
              <a:buSzPts val="1800"/>
              <a:buChar char="•"/>
              <a:defRPr sz="1800" b="1">
                <a:solidFill>
                  <a:schemeClr val="accent4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9" name="Google Shape;119;p12"/>
          <p:cNvSpPr txBox="1">
            <a:spLocks noGrp="1"/>
          </p:cNvSpPr>
          <p:nvPr>
            <p:ph type="body" idx="6"/>
          </p:nvPr>
        </p:nvSpPr>
        <p:spPr>
          <a:xfrm>
            <a:off x="6683077" y="3932659"/>
            <a:ext cx="4790314" cy="642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p12"/>
          <p:cNvSpPr>
            <a:spLocks noGrp="1"/>
          </p:cNvSpPr>
          <p:nvPr>
            <p:ph type="body" idx="7"/>
          </p:nvPr>
        </p:nvSpPr>
        <p:spPr>
          <a:xfrm>
            <a:off x="6683077" y="4821684"/>
            <a:ext cx="4790314" cy="1021701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 sz="18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12"/>
          <p:cNvSpPr txBox="1">
            <a:spLocks noGrp="1"/>
          </p:cNvSpPr>
          <p:nvPr>
            <p:ph type="body" idx="8"/>
          </p:nvPr>
        </p:nvSpPr>
        <p:spPr>
          <a:xfrm>
            <a:off x="6683077" y="5201221"/>
            <a:ext cx="4790314" cy="6421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роблема и решение">
  <p:cSld name="Проблема и решение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3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13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13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26" name="Google Shape;126;p13"/>
          <p:cNvSpPr txBox="1">
            <a:spLocks noGrp="1"/>
          </p:cNvSpPr>
          <p:nvPr>
            <p:ph type="title"/>
          </p:nvPr>
        </p:nvSpPr>
        <p:spPr>
          <a:xfrm>
            <a:off x="357650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3"/>
          <p:cNvSpPr>
            <a:spLocks noGrp="1"/>
          </p:cNvSpPr>
          <p:nvPr>
            <p:ph type="body" idx="1"/>
          </p:nvPr>
        </p:nvSpPr>
        <p:spPr>
          <a:xfrm>
            <a:off x="517027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49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 b="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13"/>
          <p:cNvSpPr>
            <a:spLocks noGrp="1"/>
          </p:cNvSpPr>
          <p:nvPr>
            <p:ph type="body" idx="2"/>
          </p:nvPr>
        </p:nvSpPr>
        <p:spPr>
          <a:xfrm>
            <a:off x="4464542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49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 b="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9" name="Google Shape;129;p13"/>
          <p:cNvSpPr>
            <a:spLocks noGrp="1"/>
          </p:cNvSpPr>
          <p:nvPr>
            <p:ph type="body" idx="3"/>
          </p:nvPr>
        </p:nvSpPr>
        <p:spPr>
          <a:xfrm>
            <a:off x="8385481" y="3810175"/>
            <a:ext cx="3264113" cy="2375115"/>
          </a:xfrm>
          <a:prstGeom prst="roundRect">
            <a:avLst>
              <a:gd name="adj" fmla="val 10167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49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 b="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13"/>
          <p:cNvSpPr>
            <a:spLocks noGrp="1"/>
          </p:cNvSpPr>
          <p:nvPr>
            <p:ph type="body" idx="4"/>
          </p:nvPr>
        </p:nvSpPr>
        <p:spPr>
          <a:xfrm>
            <a:off x="517027" y="3252336"/>
            <a:ext cx="3264113" cy="391783"/>
          </a:xfrm>
          <a:prstGeom prst="roundRect">
            <a:avLst>
              <a:gd name="adj" fmla="val 10167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13"/>
          <p:cNvSpPr>
            <a:spLocks noGrp="1"/>
          </p:cNvSpPr>
          <p:nvPr>
            <p:ph type="body" idx="5"/>
          </p:nvPr>
        </p:nvSpPr>
        <p:spPr>
          <a:xfrm>
            <a:off x="4464542" y="3252336"/>
            <a:ext cx="3264113" cy="391783"/>
          </a:xfrm>
          <a:prstGeom prst="roundRect">
            <a:avLst>
              <a:gd name="adj" fmla="val 10167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13"/>
          <p:cNvSpPr>
            <a:spLocks noGrp="1"/>
          </p:cNvSpPr>
          <p:nvPr>
            <p:ph type="body" idx="6"/>
          </p:nvPr>
        </p:nvSpPr>
        <p:spPr>
          <a:xfrm>
            <a:off x="8385481" y="3252336"/>
            <a:ext cx="3264113" cy="391783"/>
          </a:xfrm>
          <a:prstGeom prst="roundRect">
            <a:avLst>
              <a:gd name="adj" fmla="val 10167"/>
            </a:avLst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адии">
  <p:cSld name="Стадии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14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14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37" name="Google Shape;137;p14"/>
          <p:cNvSpPr>
            <a:spLocks noGrp="1"/>
          </p:cNvSpPr>
          <p:nvPr>
            <p:ph type="body" idx="1"/>
          </p:nvPr>
        </p:nvSpPr>
        <p:spPr>
          <a:xfrm>
            <a:off x="346075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0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•"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8" name="Google Shape;138;p14"/>
          <p:cNvSpPr txBox="1">
            <a:spLocks noGrp="1"/>
          </p:cNvSpPr>
          <p:nvPr>
            <p:ph type="body" idx="2"/>
          </p:nvPr>
        </p:nvSpPr>
        <p:spPr>
          <a:xfrm>
            <a:off x="346075" y="1380939"/>
            <a:ext cx="2526079" cy="1120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9" name="Google Shape;139;p14"/>
          <p:cNvSpPr>
            <a:spLocks noGrp="1"/>
          </p:cNvSpPr>
          <p:nvPr>
            <p:ph type="body" idx="3"/>
          </p:nvPr>
        </p:nvSpPr>
        <p:spPr>
          <a:xfrm>
            <a:off x="4832960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0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•"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0" name="Google Shape;140;p14"/>
          <p:cNvSpPr txBox="1">
            <a:spLocks noGrp="1"/>
          </p:cNvSpPr>
          <p:nvPr>
            <p:ph type="body" idx="4"/>
          </p:nvPr>
        </p:nvSpPr>
        <p:spPr>
          <a:xfrm>
            <a:off x="4832960" y="1380939"/>
            <a:ext cx="2526079" cy="1120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1" name="Google Shape;141;p14"/>
          <p:cNvSpPr>
            <a:spLocks noGrp="1"/>
          </p:cNvSpPr>
          <p:nvPr>
            <p:ph type="body" idx="5"/>
          </p:nvPr>
        </p:nvSpPr>
        <p:spPr>
          <a:xfrm>
            <a:off x="9330862" y="1024937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0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•"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p14"/>
          <p:cNvSpPr txBox="1">
            <a:spLocks noGrp="1"/>
          </p:cNvSpPr>
          <p:nvPr>
            <p:ph type="body" idx="6"/>
          </p:nvPr>
        </p:nvSpPr>
        <p:spPr>
          <a:xfrm>
            <a:off x="9330862" y="1380939"/>
            <a:ext cx="2526079" cy="1120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3" name="Google Shape;143;p14"/>
          <p:cNvSpPr>
            <a:spLocks noGrp="1"/>
          </p:cNvSpPr>
          <p:nvPr>
            <p:ph type="body" idx="7"/>
          </p:nvPr>
        </p:nvSpPr>
        <p:spPr>
          <a:xfrm>
            <a:off x="2593517" y="4358152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0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•"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4" name="Google Shape;144;p14"/>
          <p:cNvSpPr txBox="1">
            <a:spLocks noGrp="1"/>
          </p:cNvSpPr>
          <p:nvPr>
            <p:ph type="body" idx="8"/>
          </p:nvPr>
        </p:nvSpPr>
        <p:spPr>
          <a:xfrm>
            <a:off x="2593517" y="4714154"/>
            <a:ext cx="2526079" cy="1120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5" name="Google Shape;145;p14"/>
          <p:cNvSpPr>
            <a:spLocks noGrp="1"/>
          </p:cNvSpPr>
          <p:nvPr>
            <p:ph type="body" idx="9"/>
          </p:nvPr>
        </p:nvSpPr>
        <p:spPr>
          <a:xfrm>
            <a:off x="7080402" y="4358152"/>
            <a:ext cx="2526079" cy="1476687"/>
          </a:xfrm>
          <a:prstGeom prst="roundRect">
            <a:avLst>
              <a:gd name="adj" fmla="val 15887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0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•"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6" name="Google Shape;146;p14"/>
          <p:cNvSpPr txBox="1">
            <a:spLocks noGrp="1"/>
          </p:cNvSpPr>
          <p:nvPr>
            <p:ph type="body" idx="13"/>
          </p:nvPr>
        </p:nvSpPr>
        <p:spPr>
          <a:xfrm>
            <a:off x="7080402" y="4714154"/>
            <a:ext cx="2526079" cy="1120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7" name="Google Shape;147;p14"/>
          <p:cNvSpPr txBox="1">
            <a:spLocks noGrp="1"/>
          </p:cNvSpPr>
          <p:nvPr>
            <p:ph type="title"/>
          </p:nvPr>
        </p:nvSpPr>
        <p:spPr>
          <a:xfrm>
            <a:off x="384256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емо_1">
  <p:cSld name="Демо_1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5"/>
          <p:cNvSpPr>
            <a:spLocks noGrp="1"/>
          </p:cNvSpPr>
          <p:nvPr>
            <p:ph type="pic" idx="2"/>
          </p:nvPr>
        </p:nvSpPr>
        <p:spPr>
          <a:xfrm>
            <a:off x="4162940" y="1264478"/>
            <a:ext cx="3866121" cy="2436377"/>
          </a:xfrm>
          <a:prstGeom prst="rect">
            <a:avLst/>
          </a:prstGeom>
          <a:noFill/>
          <a:ln>
            <a:noFill/>
          </a:ln>
        </p:spPr>
      </p:sp>
      <p:sp>
        <p:nvSpPr>
          <p:cNvPr id="150" name="Google Shape;150;p15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15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15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53" name="Google Shape;153;p15"/>
          <p:cNvSpPr txBox="1">
            <a:spLocks noGrp="1"/>
          </p:cNvSpPr>
          <p:nvPr>
            <p:ph type="title"/>
          </p:nvPr>
        </p:nvSpPr>
        <p:spPr>
          <a:xfrm>
            <a:off x="346075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15"/>
          <p:cNvSpPr txBox="1">
            <a:spLocks noGrp="1"/>
          </p:cNvSpPr>
          <p:nvPr>
            <p:ph type="body" idx="1"/>
          </p:nvPr>
        </p:nvSpPr>
        <p:spPr>
          <a:xfrm>
            <a:off x="346075" y="4656083"/>
            <a:ext cx="3626835" cy="15446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15"/>
          <p:cNvSpPr txBox="1">
            <a:spLocks noGrp="1"/>
          </p:cNvSpPr>
          <p:nvPr>
            <p:ph type="body" idx="3"/>
          </p:nvPr>
        </p:nvSpPr>
        <p:spPr>
          <a:xfrm>
            <a:off x="4240502" y="4656083"/>
            <a:ext cx="3626835" cy="15446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15"/>
          <p:cNvSpPr txBox="1">
            <a:spLocks noGrp="1"/>
          </p:cNvSpPr>
          <p:nvPr>
            <p:ph type="body" idx="4"/>
          </p:nvPr>
        </p:nvSpPr>
        <p:spPr>
          <a:xfrm>
            <a:off x="8230203" y="4656083"/>
            <a:ext cx="3626835" cy="15446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Демо_1">
  <p:cSld name="1_Демо_1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6"/>
          <p:cNvSpPr/>
          <p:nvPr/>
        </p:nvSpPr>
        <p:spPr>
          <a:xfrm rot="10800000" flipH="1">
            <a:off x="0" y="4324414"/>
            <a:ext cx="5330956" cy="678504"/>
          </a:xfrm>
          <a:prstGeom prst="rect">
            <a:avLst/>
          </a:prstGeom>
          <a:solidFill>
            <a:schemeClr val="lt1">
              <a:alpha val="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9" name="Google Shape;159;p16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6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16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62" name="Google Shape;162;p16"/>
          <p:cNvSpPr txBox="1">
            <a:spLocks noGrp="1"/>
          </p:cNvSpPr>
          <p:nvPr>
            <p:ph type="title"/>
          </p:nvPr>
        </p:nvSpPr>
        <p:spPr>
          <a:xfrm>
            <a:off x="353289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16"/>
          <p:cNvSpPr txBox="1">
            <a:spLocks noGrp="1"/>
          </p:cNvSpPr>
          <p:nvPr>
            <p:ph type="body" idx="1"/>
          </p:nvPr>
        </p:nvSpPr>
        <p:spPr>
          <a:xfrm>
            <a:off x="1210643" y="4324451"/>
            <a:ext cx="4121687" cy="1612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4" name="Google Shape;164;p16"/>
          <p:cNvSpPr txBox="1">
            <a:spLocks noGrp="1"/>
          </p:cNvSpPr>
          <p:nvPr>
            <p:ph type="body" idx="2"/>
          </p:nvPr>
        </p:nvSpPr>
        <p:spPr>
          <a:xfrm>
            <a:off x="6857950" y="4324451"/>
            <a:ext cx="4121687" cy="1612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5" name="Google Shape;165;p16"/>
          <p:cNvSpPr>
            <a:spLocks noGrp="1"/>
          </p:cNvSpPr>
          <p:nvPr>
            <p:ph type="pic" idx="3"/>
          </p:nvPr>
        </p:nvSpPr>
        <p:spPr>
          <a:xfrm>
            <a:off x="1210642" y="1577998"/>
            <a:ext cx="4121688" cy="2283975"/>
          </a:xfrm>
          <a:prstGeom prst="rect">
            <a:avLst/>
          </a:prstGeom>
          <a:noFill/>
          <a:ln>
            <a:noFill/>
          </a:ln>
        </p:spPr>
      </p:sp>
      <p:sp>
        <p:nvSpPr>
          <p:cNvPr id="166" name="Google Shape;166;p16"/>
          <p:cNvSpPr>
            <a:spLocks noGrp="1"/>
          </p:cNvSpPr>
          <p:nvPr>
            <p:ph type="pic" idx="4"/>
          </p:nvPr>
        </p:nvSpPr>
        <p:spPr>
          <a:xfrm>
            <a:off x="6855540" y="1577998"/>
            <a:ext cx="4121688" cy="2283975"/>
          </a:xfrm>
          <a:prstGeom prst="rect">
            <a:avLst/>
          </a:prstGeom>
          <a:noFill/>
          <a:ln>
            <a:noFill/>
          </a:ln>
        </p:spPr>
      </p:sp>
      <p:sp>
        <p:nvSpPr>
          <p:cNvPr id="167" name="Google Shape;167;p16"/>
          <p:cNvSpPr/>
          <p:nvPr/>
        </p:nvSpPr>
        <p:spPr>
          <a:xfrm rot="10800000" flipH="1">
            <a:off x="6862163" y="4324414"/>
            <a:ext cx="5330956" cy="678504"/>
          </a:xfrm>
          <a:prstGeom prst="rect">
            <a:avLst/>
          </a:prstGeom>
          <a:solidFill>
            <a:schemeClr val="lt1">
              <a:alpha val="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Демо_1">
  <p:cSld name="2_Демо_1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7"/>
          <p:cNvSpPr>
            <a:spLocks noGrp="1"/>
          </p:cNvSpPr>
          <p:nvPr>
            <p:ph type="pic" idx="2"/>
          </p:nvPr>
        </p:nvSpPr>
        <p:spPr>
          <a:xfrm>
            <a:off x="5009872" y="1235915"/>
            <a:ext cx="2172255" cy="4602697"/>
          </a:xfrm>
          <a:prstGeom prst="roundRect">
            <a:avLst>
              <a:gd name="adj" fmla="val 12528"/>
            </a:avLst>
          </a:prstGeom>
          <a:noFill/>
          <a:ln>
            <a:noFill/>
          </a:ln>
        </p:spPr>
      </p:sp>
      <p:sp>
        <p:nvSpPr>
          <p:cNvPr id="170" name="Google Shape;170;p17"/>
          <p:cNvSpPr>
            <a:spLocks noGrp="1"/>
          </p:cNvSpPr>
          <p:nvPr>
            <p:ph type="body" idx="1"/>
          </p:nvPr>
        </p:nvSpPr>
        <p:spPr>
          <a:xfrm>
            <a:off x="356349" y="1641283"/>
            <a:ext cx="3812931" cy="1021701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65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•"/>
              <a:defRPr sz="1800" b="1">
                <a:solidFill>
                  <a:schemeClr val="accen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1" name="Google Shape;171;p17"/>
          <p:cNvSpPr txBox="1">
            <a:spLocks noGrp="1"/>
          </p:cNvSpPr>
          <p:nvPr>
            <p:ph type="body" idx="3"/>
          </p:nvPr>
        </p:nvSpPr>
        <p:spPr>
          <a:xfrm>
            <a:off x="356349" y="2020820"/>
            <a:ext cx="3812931" cy="12905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2" name="Google Shape;172;p17"/>
          <p:cNvSpPr>
            <a:spLocks noGrp="1"/>
          </p:cNvSpPr>
          <p:nvPr>
            <p:ph type="body" idx="4"/>
          </p:nvPr>
        </p:nvSpPr>
        <p:spPr>
          <a:xfrm>
            <a:off x="8040021" y="1641283"/>
            <a:ext cx="3812931" cy="1021701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65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E5D2F9"/>
              </a:buClr>
              <a:buSzPts val="1800"/>
              <a:buChar char="•"/>
              <a:defRPr sz="1800" b="1">
                <a:solidFill>
                  <a:srgbClr val="E5D2F9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3" name="Google Shape;173;p17"/>
          <p:cNvSpPr txBox="1">
            <a:spLocks noGrp="1"/>
          </p:cNvSpPr>
          <p:nvPr>
            <p:ph type="body" idx="5"/>
          </p:nvPr>
        </p:nvSpPr>
        <p:spPr>
          <a:xfrm>
            <a:off x="8040021" y="2020820"/>
            <a:ext cx="3812931" cy="12905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4" name="Google Shape;174;p17"/>
          <p:cNvSpPr>
            <a:spLocks noGrp="1"/>
          </p:cNvSpPr>
          <p:nvPr>
            <p:ph type="body" idx="6"/>
          </p:nvPr>
        </p:nvSpPr>
        <p:spPr>
          <a:xfrm>
            <a:off x="356349" y="3864598"/>
            <a:ext cx="3812931" cy="1021701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65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4"/>
              </a:buClr>
              <a:buSzPts val="1800"/>
              <a:buChar char="•"/>
              <a:defRPr sz="1800" b="1">
                <a:solidFill>
                  <a:schemeClr val="accent4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5" name="Google Shape;175;p17"/>
          <p:cNvSpPr txBox="1">
            <a:spLocks noGrp="1"/>
          </p:cNvSpPr>
          <p:nvPr>
            <p:ph type="body" idx="7"/>
          </p:nvPr>
        </p:nvSpPr>
        <p:spPr>
          <a:xfrm>
            <a:off x="356349" y="4244135"/>
            <a:ext cx="3812931" cy="12905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6" name="Google Shape;176;p17"/>
          <p:cNvSpPr>
            <a:spLocks noGrp="1"/>
          </p:cNvSpPr>
          <p:nvPr>
            <p:ph type="body" idx="8"/>
          </p:nvPr>
        </p:nvSpPr>
        <p:spPr>
          <a:xfrm>
            <a:off x="8040021" y="3864598"/>
            <a:ext cx="3812931" cy="1021701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65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 sz="18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77" name="Google Shape;177;p17"/>
          <p:cNvSpPr txBox="1">
            <a:spLocks noGrp="1"/>
          </p:cNvSpPr>
          <p:nvPr>
            <p:ph type="body" idx="9"/>
          </p:nvPr>
        </p:nvSpPr>
        <p:spPr>
          <a:xfrm>
            <a:off x="8040021" y="4244135"/>
            <a:ext cx="3812931" cy="12905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178" name="Google Shape;178;p17"/>
          <p:cNvCxnSpPr/>
          <p:nvPr/>
        </p:nvCxnSpPr>
        <p:spPr>
          <a:xfrm>
            <a:off x="4244694" y="1870413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79" name="Google Shape;179;p17"/>
          <p:cNvCxnSpPr/>
          <p:nvPr/>
        </p:nvCxnSpPr>
        <p:spPr>
          <a:xfrm>
            <a:off x="4244694" y="4094630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0" name="Google Shape;180;p17"/>
          <p:cNvCxnSpPr/>
          <p:nvPr/>
        </p:nvCxnSpPr>
        <p:spPr>
          <a:xfrm>
            <a:off x="7250583" y="1870413"/>
            <a:ext cx="686698" cy="0"/>
          </a:xfrm>
          <a:prstGeom prst="straightConnector1">
            <a:avLst/>
          </a:prstGeom>
          <a:noFill/>
          <a:ln w="25400" cap="flat" cmpd="sng">
            <a:solidFill>
              <a:srgbClr val="E5D2F9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1" name="Google Shape;181;p17"/>
          <p:cNvCxnSpPr/>
          <p:nvPr/>
        </p:nvCxnSpPr>
        <p:spPr>
          <a:xfrm>
            <a:off x="7250583" y="4094630"/>
            <a:ext cx="686698" cy="0"/>
          </a:xfrm>
          <a:prstGeom prst="straightConnector1">
            <a:avLst/>
          </a:prstGeom>
          <a:noFill/>
          <a:ln w="254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2" name="Google Shape;182;p17"/>
          <p:cNvSpPr txBox="1">
            <a:spLocks noGrp="1"/>
          </p:cNvSpPr>
          <p:nvPr>
            <p:ph type="title"/>
          </p:nvPr>
        </p:nvSpPr>
        <p:spPr>
          <a:xfrm>
            <a:off x="346075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17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17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17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Демо_1">
  <p:cSld name="3_Демо_1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8"/>
          <p:cNvSpPr>
            <a:spLocks noGrp="1"/>
          </p:cNvSpPr>
          <p:nvPr>
            <p:ph type="pic" idx="2"/>
          </p:nvPr>
        </p:nvSpPr>
        <p:spPr>
          <a:xfrm>
            <a:off x="1001460" y="1038224"/>
            <a:ext cx="1726214" cy="3657600"/>
          </a:xfrm>
          <a:prstGeom prst="roundRect">
            <a:avLst>
              <a:gd name="adj" fmla="val 12528"/>
            </a:avLst>
          </a:prstGeom>
          <a:noFill/>
          <a:ln>
            <a:noFill/>
          </a:ln>
        </p:spPr>
      </p:sp>
      <p:sp>
        <p:nvSpPr>
          <p:cNvPr id="188" name="Google Shape;188;p18"/>
          <p:cNvSpPr>
            <a:spLocks noGrp="1"/>
          </p:cNvSpPr>
          <p:nvPr>
            <p:ph type="pic" idx="3"/>
          </p:nvPr>
        </p:nvSpPr>
        <p:spPr>
          <a:xfrm>
            <a:off x="3831097" y="1038224"/>
            <a:ext cx="1726214" cy="3657600"/>
          </a:xfrm>
          <a:prstGeom prst="roundRect">
            <a:avLst>
              <a:gd name="adj" fmla="val 12528"/>
            </a:avLst>
          </a:prstGeom>
          <a:noFill/>
          <a:ln>
            <a:noFill/>
          </a:ln>
        </p:spPr>
      </p:sp>
      <p:sp>
        <p:nvSpPr>
          <p:cNvPr id="189" name="Google Shape;189;p18"/>
          <p:cNvSpPr>
            <a:spLocks noGrp="1"/>
          </p:cNvSpPr>
          <p:nvPr>
            <p:ph type="pic" idx="4"/>
          </p:nvPr>
        </p:nvSpPr>
        <p:spPr>
          <a:xfrm>
            <a:off x="6660734" y="1038224"/>
            <a:ext cx="1726214" cy="3657600"/>
          </a:xfrm>
          <a:prstGeom prst="roundRect">
            <a:avLst>
              <a:gd name="adj" fmla="val 12528"/>
            </a:avLst>
          </a:prstGeom>
          <a:noFill/>
          <a:ln>
            <a:noFill/>
          </a:ln>
        </p:spPr>
      </p:sp>
      <p:sp>
        <p:nvSpPr>
          <p:cNvPr id="190" name="Google Shape;190;p18"/>
          <p:cNvSpPr>
            <a:spLocks noGrp="1"/>
          </p:cNvSpPr>
          <p:nvPr>
            <p:ph type="pic" idx="5"/>
          </p:nvPr>
        </p:nvSpPr>
        <p:spPr>
          <a:xfrm>
            <a:off x="9490368" y="1038224"/>
            <a:ext cx="1726214" cy="3657600"/>
          </a:xfrm>
          <a:prstGeom prst="roundRect">
            <a:avLst>
              <a:gd name="adj" fmla="val 12528"/>
            </a:avLst>
          </a:prstGeom>
          <a:noFill/>
          <a:ln>
            <a:noFill/>
          </a:ln>
        </p:spPr>
      </p:sp>
      <p:sp>
        <p:nvSpPr>
          <p:cNvPr id="191" name="Google Shape;191;p18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18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18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94" name="Google Shape;194;p18"/>
          <p:cNvSpPr txBox="1">
            <a:spLocks noGrp="1"/>
          </p:cNvSpPr>
          <p:nvPr>
            <p:ph type="body" idx="1"/>
          </p:nvPr>
        </p:nvSpPr>
        <p:spPr>
          <a:xfrm>
            <a:off x="346076" y="4929435"/>
            <a:ext cx="2739248" cy="1271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5" name="Google Shape;195;p18"/>
          <p:cNvSpPr txBox="1">
            <a:spLocks noGrp="1"/>
          </p:cNvSpPr>
          <p:nvPr>
            <p:ph type="body" idx="6"/>
          </p:nvPr>
        </p:nvSpPr>
        <p:spPr>
          <a:xfrm>
            <a:off x="3269562" y="4929435"/>
            <a:ext cx="2739248" cy="1271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6" name="Google Shape;196;p18"/>
          <p:cNvSpPr txBox="1">
            <a:spLocks noGrp="1"/>
          </p:cNvSpPr>
          <p:nvPr>
            <p:ph type="body" idx="7"/>
          </p:nvPr>
        </p:nvSpPr>
        <p:spPr>
          <a:xfrm>
            <a:off x="6193048" y="4929435"/>
            <a:ext cx="2739248" cy="1271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7" name="Google Shape;197;p18"/>
          <p:cNvSpPr txBox="1">
            <a:spLocks noGrp="1"/>
          </p:cNvSpPr>
          <p:nvPr>
            <p:ph type="body" idx="8"/>
          </p:nvPr>
        </p:nvSpPr>
        <p:spPr>
          <a:xfrm>
            <a:off x="9116535" y="4929435"/>
            <a:ext cx="2739248" cy="1271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8" name="Google Shape;198;p18"/>
          <p:cNvSpPr txBox="1">
            <a:spLocks noGrp="1"/>
          </p:cNvSpPr>
          <p:nvPr>
            <p:ph type="title"/>
          </p:nvPr>
        </p:nvSpPr>
        <p:spPr>
          <a:xfrm>
            <a:off x="346075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>
  <p:cSld name="Заголовок и объект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9"/>
          <p:cNvSpPr txBox="1">
            <a:spLocks noGrp="1"/>
          </p:cNvSpPr>
          <p:nvPr>
            <p:ph type="body" idx="1"/>
          </p:nvPr>
        </p:nvSpPr>
        <p:spPr>
          <a:xfrm>
            <a:off x="315392" y="1016177"/>
            <a:ext cx="11561229" cy="5160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802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52"/>
              <a:buChar char="•"/>
              <a:defRPr>
                <a:solidFill>
                  <a:srgbClr val="F2F2F2"/>
                </a:solidFill>
              </a:defRPr>
            </a:lvl1pPr>
            <a:lvl2pPr marL="914400" lvl="1" indent="-309308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271"/>
              <a:buChar char="•"/>
              <a:defRPr>
                <a:solidFill>
                  <a:srgbClr val="F2F2F2"/>
                </a:solidFill>
              </a:defRPr>
            </a:lvl2pPr>
            <a:lvl3pPr marL="1371600" lvl="2" indent="-291909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997"/>
              <a:buChar char="•"/>
              <a:defRPr>
                <a:solidFill>
                  <a:srgbClr val="F2F2F2"/>
                </a:solidFill>
              </a:defRPr>
            </a:lvl3pPr>
            <a:lvl4pPr marL="1828800" lvl="3" indent="-286194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907"/>
              <a:buChar char="•"/>
              <a:defRPr>
                <a:solidFill>
                  <a:srgbClr val="F2F2F2"/>
                </a:solidFill>
              </a:defRPr>
            </a:lvl4pPr>
            <a:lvl5pPr marL="2286000" lvl="4" indent="-286194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907"/>
              <a:buChar char="•"/>
              <a:defRPr>
                <a:solidFill>
                  <a:srgbClr val="F2F2F2"/>
                </a:solidFill>
              </a:defRPr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1" name="Google Shape;201;p19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19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19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204" name="Google Shape;204;p19"/>
          <p:cNvSpPr txBox="1">
            <a:spLocks noGrp="1"/>
          </p:cNvSpPr>
          <p:nvPr>
            <p:ph type="title"/>
          </p:nvPr>
        </p:nvSpPr>
        <p:spPr>
          <a:xfrm>
            <a:off x="346075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  <a:defRPr>
                <a:solidFill>
                  <a:srgbClr val="F2F2F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>
  <p:cSld name="Два объекта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0"/>
          <p:cNvSpPr txBox="1">
            <a:spLocks noGrp="1"/>
          </p:cNvSpPr>
          <p:nvPr>
            <p:ph type="body" idx="1"/>
          </p:nvPr>
        </p:nvSpPr>
        <p:spPr>
          <a:xfrm>
            <a:off x="315387" y="1016001"/>
            <a:ext cx="5704418" cy="5184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7" name="Google Shape;207;p20"/>
          <p:cNvSpPr txBox="1">
            <a:spLocks noGrp="1"/>
          </p:cNvSpPr>
          <p:nvPr>
            <p:ph type="body" idx="2"/>
          </p:nvPr>
        </p:nvSpPr>
        <p:spPr>
          <a:xfrm>
            <a:off x="6172206" y="1016001"/>
            <a:ext cx="5670473" cy="51847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8" name="Google Shape;208;p20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20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0" name="Google Shape;210;p20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211" name="Google Shape;211;p20"/>
          <p:cNvSpPr txBox="1">
            <a:spLocks noGrp="1"/>
          </p:cNvSpPr>
          <p:nvPr>
            <p:ph type="title"/>
          </p:nvPr>
        </p:nvSpPr>
        <p:spPr>
          <a:xfrm>
            <a:off x="346075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 заголовком">
  <p:cSld name="Пустой с заголовком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>
  <p:cSld name="Сравнение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1"/>
          <p:cNvSpPr txBox="1">
            <a:spLocks noGrp="1"/>
          </p:cNvSpPr>
          <p:nvPr>
            <p:ph type="body" idx="1"/>
          </p:nvPr>
        </p:nvSpPr>
        <p:spPr>
          <a:xfrm>
            <a:off x="315386" y="1015427"/>
            <a:ext cx="568219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1400" b="1"/>
            </a:lvl1pPr>
            <a:lvl2pPr marL="914400" lvl="1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266"/>
              <a:buNone/>
              <a:defRPr sz="1266" b="1"/>
            </a:lvl2pPr>
            <a:lvl3pPr marL="1371600" lvl="2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141"/>
              <a:buNone/>
              <a:defRPr sz="1141" b="1"/>
            </a:lvl3pPr>
            <a:lvl4pPr marL="1828800" lvl="3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013"/>
              <a:buNone/>
              <a:defRPr sz="1013" b="1"/>
            </a:lvl4pPr>
            <a:lvl5pPr marL="2286000" lvl="4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013"/>
              <a:buNone/>
              <a:defRPr sz="1013" b="1"/>
            </a:lvl5pPr>
            <a:lvl6pPr marL="2743200" lvl="5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sz="1013" b="1"/>
            </a:lvl6pPr>
            <a:lvl7pPr marL="3200400" lvl="6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sz="1013" b="1"/>
            </a:lvl7pPr>
            <a:lvl8pPr marL="3657600" lvl="7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sz="1013" b="1"/>
            </a:lvl8pPr>
            <a:lvl9pPr marL="4114800" lvl="8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sz="1013" b="1"/>
            </a:lvl9pPr>
          </a:lstStyle>
          <a:p>
            <a:endParaRPr/>
          </a:p>
        </p:txBody>
      </p:sp>
      <p:sp>
        <p:nvSpPr>
          <p:cNvPr id="214" name="Google Shape;214;p21"/>
          <p:cNvSpPr txBox="1">
            <a:spLocks noGrp="1"/>
          </p:cNvSpPr>
          <p:nvPr>
            <p:ph type="body" idx="2"/>
          </p:nvPr>
        </p:nvSpPr>
        <p:spPr>
          <a:xfrm>
            <a:off x="349334" y="1598615"/>
            <a:ext cx="5648250" cy="460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5" name="Google Shape;215;p21"/>
          <p:cNvSpPr txBox="1">
            <a:spLocks noGrp="1"/>
          </p:cNvSpPr>
          <p:nvPr>
            <p:ph type="body" idx="3"/>
          </p:nvPr>
        </p:nvSpPr>
        <p:spPr>
          <a:xfrm>
            <a:off x="6172205" y="1015427"/>
            <a:ext cx="568484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1400" b="1"/>
            </a:lvl1pPr>
            <a:lvl2pPr marL="914400" lvl="1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266"/>
              <a:buNone/>
              <a:defRPr sz="1266" b="1"/>
            </a:lvl2pPr>
            <a:lvl3pPr marL="1371600" lvl="2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141"/>
              <a:buNone/>
              <a:defRPr sz="1141" b="1"/>
            </a:lvl3pPr>
            <a:lvl4pPr marL="1828800" lvl="3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013"/>
              <a:buNone/>
              <a:defRPr sz="1013" b="1"/>
            </a:lvl4pPr>
            <a:lvl5pPr marL="2286000" lvl="4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013"/>
              <a:buNone/>
              <a:defRPr sz="1013" b="1"/>
            </a:lvl5pPr>
            <a:lvl6pPr marL="2743200" lvl="5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sz="1013" b="1"/>
            </a:lvl6pPr>
            <a:lvl7pPr marL="3200400" lvl="6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sz="1013" b="1"/>
            </a:lvl7pPr>
            <a:lvl8pPr marL="3657600" lvl="7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sz="1013" b="1"/>
            </a:lvl8pPr>
            <a:lvl9pPr marL="4114800" lvl="8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sz="1013" b="1"/>
            </a:lvl9pPr>
          </a:lstStyle>
          <a:p>
            <a:endParaRPr/>
          </a:p>
        </p:txBody>
      </p:sp>
      <p:sp>
        <p:nvSpPr>
          <p:cNvPr id="216" name="Google Shape;216;p21"/>
          <p:cNvSpPr txBox="1">
            <a:spLocks noGrp="1"/>
          </p:cNvSpPr>
          <p:nvPr>
            <p:ph type="body" idx="4"/>
          </p:nvPr>
        </p:nvSpPr>
        <p:spPr>
          <a:xfrm>
            <a:off x="6172202" y="1598615"/>
            <a:ext cx="5670473" cy="4602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7" name="Google Shape;217;p21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8" name="Google Shape;218;p21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21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220" name="Google Shape;220;p21"/>
          <p:cNvSpPr txBox="1">
            <a:spLocks noGrp="1"/>
          </p:cNvSpPr>
          <p:nvPr>
            <p:ph type="title"/>
          </p:nvPr>
        </p:nvSpPr>
        <p:spPr>
          <a:xfrm>
            <a:off x="349334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2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22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22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3"/>
          <p:cNvSpPr txBox="1">
            <a:spLocks noGrp="1"/>
          </p:cNvSpPr>
          <p:nvPr>
            <p:ph type="title"/>
          </p:nvPr>
        </p:nvSpPr>
        <p:spPr>
          <a:xfrm>
            <a:off x="334966" y="1015999"/>
            <a:ext cx="4437062" cy="121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2400"/>
              <a:buFont typeface="Montserrat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23"/>
          <p:cNvSpPr txBox="1">
            <a:spLocks noGrp="1"/>
          </p:cNvSpPr>
          <p:nvPr>
            <p:ph type="body" idx="1"/>
          </p:nvPr>
        </p:nvSpPr>
        <p:spPr>
          <a:xfrm>
            <a:off x="5183194" y="1015999"/>
            <a:ext cx="6673847" cy="5049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1185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773"/>
              <a:buChar char="•"/>
              <a:defRPr sz="1773"/>
            </a:lvl1pPr>
            <a:lvl2pPr marL="914400" lvl="1" indent="-325119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520"/>
              <a:buChar char="•"/>
              <a:defRPr sz="1520"/>
            </a:lvl2pPr>
            <a:lvl3pPr marL="1371600" lvl="2" indent="-308991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266"/>
              <a:buChar char="•"/>
              <a:defRPr sz="1266"/>
            </a:lvl3pPr>
            <a:lvl4pPr marL="1828800" lvl="3" indent="-301053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141"/>
              <a:buChar char="•"/>
              <a:defRPr sz="1141"/>
            </a:lvl4pPr>
            <a:lvl5pPr marL="2286000" lvl="4" indent="-301053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141"/>
              <a:buChar char="•"/>
              <a:defRPr sz="1141"/>
            </a:lvl5pPr>
            <a:lvl6pPr marL="2743200" lvl="5" indent="-308991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266"/>
              <a:buChar char="•"/>
              <a:defRPr sz="1266"/>
            </a:lvl6pPr>
            <a:lvl7pPr marL="3200400" lvl="6" indent="-308991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266"/>
              <a:buChar char="•"/>
              <a:defRPr sz="1266"/>
            </a:lvl7pPr>
            <a:lvl8pPr marL="3657600" lvl="7" indent="-30899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266"/>
              <a:buChar char="•"/>
              <a:defRPr sz="1266"/>
            </a:lvl8pPr>
            <a:lvl9pPr marL="4114800" lvl="8" indent="-30899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266"/>
              <a:buChar char="•"/>
              <a:defRPr sz="1266"/>
            </a:lvl9pPr>
          </a:lstStyle>
          <a:p>
            <a:endParaRPr/>
          </a:p>
        </p:txBody>
      </p:sp>
      <p:sp>
        <p:nvSpPr>
          <p:cNvPr id="228" name="Google Shape;228;p23"/>
          <p:cNvSpPr txBox="1">
            <a:spLocks noGrp="1"/>
          </p:cNvSpPr>
          <p:nvPr>
            <p:ph type="body" idx="2"/>
          </p:nvPr>
        </p:nvSpPr>
        <p:spPr>
          <a:xfrm>
            <a:off x="334966" y="2428239"/>
            <a:ext cx="4437062" cy="3637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1400"/>
            </a:lvl1pPr>
            <a:lvl2pPr marL="914400" lvl="1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886"/>
              <a:buNone/>
              <a:defRPr sz="885"/>
            </a:lvl2pPr>
            <a:lvl3pPr marL="1371600" lvl="2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760"/>
              <a:buNone/>
              <a:defRPr sz="760"/>
            </a:lvl3pPr>
            <a:lvl4pPr marL="1828800" lvl="3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631"/>
              <a:buNone/>
              <a:defRPr sz="631"/>
            </a:lvl4pPr>
            <a:lvl5pPr marL="2286000" lvl="4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631"/>
              <a:buNone/>
              <a:defRPr sz="631"/>
            </a:lvl5pPr>
            <a:lvl6pPr marL="2743200" lvl="5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631"/>
              <a:buNone/>
              <a:defRPr sz="631"/>
            </a:lvl6pPr>
            <a:lvl7pPr marL="3200400" lvl="6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631"/>
              <a:buNone/>
              <a:defRPr sz="631"/>
            </a:lvl7pPr>
            <a:lvl8pPr marL="3657600" lvl="7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631"/>
              <a:buNone/>
              <a:defRPr sz="631"/>
            </a:lvl8pPr>
            <a:lvl9pPr marL="4114800" lvl="8" indent="-228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631"/>
              <a:buNone/>
              <a:defRPr sz="631"/>
            </a:lvl9pPr>
          </a:lstStyle>
          <a:p>
            <a:endParaRPr/>
          </a:p>
        </p:txBody>
      </p:sp>
      <p:sp>
        <p:nvSpPr>
          <p:cNvPr id="229" name="Google Shape;229;p23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0" name="Google Shape;230;p23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1" name="Google Shape;231;p23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">
  <p:cSld name="Пустой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оманда">
  <p:cSld name="Команда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346075" y="395288"/>
            <a:ext cx="11244772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806323" y="4192124"/>
            <a:ext cx="1843581" cy="1576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2"/>
          </p:nvPr>
        </p:nvSpPr>
        <p:spPr>
          <a:xfrm>
            <a:off x="3014568" y="4192124"/>
            <a:ext cx="1843581" cy="1576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body" idx="3"/>
          </p:nvPr>
        </p:nvSpPr>
        <p:spPr>
          <a:xfrm>
            <a:off x="5191192" y="4192124"/>
            <a:ext cx="1843581" cy="1576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4"/>
          </p:nvPr>
        </p:nvSpPr>
        <p:spPr>
          <a:xfrm>
            <a:off x="7366644" y="4192124"/>
            <a:ext cx="1843581" cy="1576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5"/>
          </p:nvPr>
        </p:nvSpPr>
        <p:spPr>
          <a:xfrm>
            <a:off x="9542096" y="4192124"/>
            <a:ext cx="1843581" cy="1576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>
  <p:cSld name="Титульный слайд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>
            <a:spLocks noGrp="1"/>
          </p:cNvSpPr>
          <p:nvPr>
            <p:ph type="pic" idx="2"/>
          </p:nvPr>
        </p:nvSpPr>
        <p:spPr>
          <a:xfrm>
            <a:off x="6792000" y="395288"/>
            <a:ext cx="5400000" cy="5400000"/>
          </a:xfrm>
          <a:prstGeom prst="rect">
            <a:avLst/>
          </a:prstGeom>
          <a:noFill/>
          <a:ln>
            <a:noFill/>
          </a:ln>
        </p:spPr>
      </p:sp>
      <p:sp>
        <p:nvSpPr>
          <p:cNvPr id="36" name="Google Shape;36;p5"/>
          <p:cNvSpPr txBox="1">
            <a:spLocks noGrp="1"/>
          </p:cNvSpPr>
          <p:nvPr>
            <p:ph type="ctrTitle"/>
          </p:nvPr>
        </p:nvSpPr>
        <p:spPr>
          <a:xfrm>
            <a:off x="0" y="4323440"/>
            <a:ext cx="8930641" cy="827011"/>
          </a:xfrm>
          <a:prstGeom prst="rect">
            <a:avLst/>
          </a:prstGeom>
          <a:solidFill>
            <a:schemeClr val="l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2800"/>
              <a:buFont typeface="Montserrat"/>
              <a:buNone/>
              <a:defRPr sz="2800">
                <a:solidFill>
                  <a:srgbClr val="F2F2F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>
            <a:spLocks noGrp="1"/>
          </p:cNvSpPr>
          <p:nvPr>
            <p:ph type="pic" idx="3"/>
          </p:nvPr>
        </p:nvSpPr>
        <p:spPr>
          <a:xfrm>
            <a:off x="802640" y="2911980"/>
            <a:ext cx="3386773" cy="1082589"/>
          </a:xfrm>
          <a:prstGeom prst="rect">
            <a:avLst/>
          </a:prstGeom>
          <a:noFill/>
          <a:ln>
            <a:noFill/>
          </a:ln>
        </p:spPr>
      </p:sp>
      <p:sp>
        <p:nvSpPr>
          <p:cNvPr id="38" name="Google Shape;38;p5"/>
          <p:cNvSpPr txBox="1">
            <a:spLocks noGrp="1"/>
          </p:cNvSpPr>
          <p:nvPr>
            <p:ph type="body" idx="1"/>
          </p:nvPr>
        </p:nvSpPr>
        <p:spPr>
          <a:xfrm>
            <a:off x="0" y="5149851"/>
            <a:ext cx="8930641" cy="757174"/>
          </a:xfrm>
          <a:prstGeom prst="rect">
            <a:avLst/>
          </a:prstGeom>
          <a:solidFill>
            <a:schemeClr val="l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 sz="18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Описание команды">
  <p:cSld name="1_Описание команды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>
            <a:spLocks noGrp="1"/>
          </p:cNvSpPr>
          <p:nvPr>
            <p:ph type="pic" idx="2"/>
          </p:nvPr>
        </p:nvSpPr>
        <p:spPr>
          <a:xfrm>
            <a:off x="6894095" y="1044081"/>
            <a:ext cx="4962943" cy="2221824"/>
          </a:xfrm>
          <a:prstGeom prst="rect">
            <a:avLst/>
          </a:prstGeom>
          <a:noFill/>
          <a:ln>
            <a:noFill/>
          </a:ln>
        </p:spPr>
      </p:sp>
      <p:sp>
        <p:nvSpPr>
          <p:cNvPr id="41" name="Google Shape;41;p6"/>
          <p:cNvSpPr txBox="1"/>
          <p:nvPr/>
        </p:nvSpPr>
        <p:spPr>
          <a:xfrm>
            <a:off x="346075" y="395288"/>
            <a:ext cx="11244772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6"/>
              <a:buFont typeface="Montserrat"/>
              <a:buNone/>
            </a:pPr>
            <a:r>
              <a:rPr lang="ru-RU" sz="1996" b="1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КОМАНДА «НАЗВАНИЕ»</a:t>
            </a:r>
            <a:endParaRPr sz="1996" b="1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одержание_1">
  <p:cSld name="Содержание_1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body" idx="1"/>
          </p:nvPr>
        </p:nvSpPr>
        <p:spPr>
          <a:xfrm>
            <a:off x="1873541" y="1222713"/>
            <a:ext cx="3866856" cy="423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body" idx="2"/>
          </p:nvPr>
        </p:nvSpPr>
        <p:spPr>
          <a:xfrm>
            <a:off x="1873544" y="1790324"/>
            <a:ext cx="3866856" cy="67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3"/>
          </p:nvPr>
        </p:nvSpPr>
        <p:spPr>
          <a:xfrm>
            <a:off x="1854185" y="2826697"/>
            <a:ext cx="3866856" cy="403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4"/>
          </p:nvPr>
        </p:nvSpPr>
        <p:spPr>
          <a:xfrm>
            <a:off x="1854185" y="3374436"/>
            <a:ext cx="3866856" cy="67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body" idx="5"/>
          </p:nvPr>
        </p:nvSpPr>
        <p:spPr>
          <a:xfrm>
            <a:off x="1854185" y="4410809"/>
            <a:ext cx="3866856" cy="40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body" idx="6"/>
          </p:nvPr>
        </p:nvSpPr>
        <p:spPr>
          <a:xfrm>
            <a:off x="1854185" y="4958548"/>
            <a:ext cx="3866856" cy="67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body" idx="7"/>
          </p:nvPr>
        </p:nvSpPr>
        <p:spPr>
          <a:xfrm>
            <a:off x="7546648" y="1222713"/>
            <a:ext cx="3866856" cy="423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8"/>
          </p:nvPr>
        </p:nvSpPr>
        <p:spPr>
          <a:xfrm>
            <a:off x="7546651" y="1790324"/>
            <a:ext cx="3866856" cy="67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body" idx="9"/>
          </p:nvPr>
        </p:nvSpPr>
        <p:spPr>
          <a:xfrm>
            <a:off x="7527292" y="2826697"/>
            <a:ext cx="3866856" cy="403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body" idx="13"/>
          </p:nvPr>
        </p:nvSpPr>
        <p:spPr>
          <a:xfrm>
            <a:off x="7527292" y="3374436"/>
            <a:ext cx="3866856" cy="67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body" idx="14"/>
          </p:nvPr>
        </p:nvSpPr>
        <p:spPr>
          <a:xfrm>
            <a:off x="7527292" y="4410809"/>
            <a:ext cx="3866856" cy="40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body" idx="15"/>
          </p:nvPr>
        </p:nvSpPr>
        <p:spPr>
          <a:xfrm>
            <a:off x="7527292" y="4958548"/>
            <a:ext cx="3866856" cy="67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title"/>
          </p:nvPr>
        </p:nvSpPr>
        <p:spPr>
          <a:xfrm>
            <a:off x="346075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7"/>
          <p:cNvSpPr txBox="1">
            <a:spLocks noGrp="1"/>
          </p:cNvSpPr>
          <p:nvPr>
            <p:ph type="body" idx="16"/>
          </p:nvPr>
        </p:nvSpPr>
        <p:spPr>
          <a:xfrm>
            <a:off x="778493" y="1187988"/>
            <a:ext cx="771003" cy="423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 b="0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7"/>
          <p:cNvSpPr txBox="1">
            <a:spLocks noGrp="1"/>
          </p:cNvSpPr>
          <p:nvPr>
            <p:ph type="body" idx="17"/>
          </p:nvPr>
        </p:nvSpPr>
        <p:spPr>
          <a:xfrm>
            <a:off x="759137" y="2791972"/>
            <a:ext cx="771003" cy="403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 b="0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7"/>
          <p:cNvSpPr txBox="1">
            <a:spLocks noGrp="1"/>
          </p:cNvSpPr>
          <p:nvPr>
            <p:ph type="body" idx="18"/>
          </p:nvPr>
        </p:nvSpPr>
        <p:spPr>
          <a:xfrm>
            <a:off x="759137" y="4376084"/>
            <a:ext cx="771003" cy="40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 b="0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7"/>
          <p:cNvSpPr txBox="1">
            <a:spLocks noGrp="1"/>
          </p:cNvSpPr>
          <p:nvPr>
            <p:ph type="body" idx="19"/>
          </p:nvPr>
        </p:nvSpPr>
        <p:spPr>
          <a:xfrm>
            <a:off x="6451600" y="1187988"/>
            <a:ext cx="771003" cy="423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 b="0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3" name="Google Shape;63;p7"/>
          <p:cNvSpPr txBox="1">
            <a:spLocks noGrp="1"/>
          </p:cNvSpPr>
          <p:nvPr>
            <p:ph type="body" idx="20"/>
          </p:nvPr>
        </p:nvSpPr>
        <p:spPr>
          <a:xfrm>
            <a:off x="6432244" y="2791972"/>
            <a:ext cx="771003" cy="403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 b="0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4" name="Google Shape;64;p7"/>
          <p:cNvSpPr txBox="1">
            <a:spLocks noGrp="1"/>
          </p:cNvSpPr>
          <p:nvPr>
            <p:ph type="body" idx="21"/>
          </p:nvPr>
        </p:nvSpPr>
        <p:spPr>
          <a:xfrm>
            <a:off x="6432244" y="4376084"/>
            <a:ext cx="771003" cy="40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 b="0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Фотографии">
  <p:cSld name="Фотографии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8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8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8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69" name="Google Shape;69;p8"/>
          <p:cNvSpPr txBox="1">
            <a:spLocks noGrp="1"/>
          </p:cNvSpPr>
          <p:nvPr>
            <p:ph type="title"/>
          </p:nvPr>
        </p:nvSpPr>
        <p:spPr>
          <a:xfrm>
            <a:off x="372682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8"/>
          <p:cNvSpPr>
            <a:spLocks noGrp="1"/>
          </p:cNvSpPr>
          <p:nvPr>
            <p:ph type="pic" idx="2"/>
          </p:nvPr>
        </p:nvSpPr>
        <p:spPr>
          <a:xfrm>
            <a:off x="7440147" y="1016001"/>
            <a:ext cx="4405777" cy="3078479"/>
          </a:xfrm>
          <a:prstGeom prst="rect">
            <a:avLst/>
          </a:prstGeom>
          <a:noFill/>
          <a:ln>
            <a:noFill/>
          </a:ln>
        </p:spPr>
      </p:sp>
      <p:sp>
        <p:nvSpPr>
          <p:cNvPr id="71" name="Google Shape;71;p8"/>
          <p:cNvSpPr>
            <a:spLocks noGrp="1"/>
          </p:cNvSpPr>
          <p:nvPr>
            <p:ph type="pic" idx="3"/>
          </p:nvPr>
        </p:nvSpPr>
        <p:spPr>
          <a:xfrm>
            <a:off x="7440149" y="4389108"/>
            <a:ext cx="4405775" cy="1811668"/>
          </a:xfrm>
          <a:prstGeom prst="rect">
            <a:avLst/>
          </a:prstGeom>
          <a:noFill/>
          <a:ln>
            <a:noFill/>
          </a:ln>
        </p:spPr>
      </p:sp>
      <p:sp>
        <p:nvSpPr>
          <p:cNvPr id="72" name="Google Shape;72;p8"/>
          <p:cNvSpPr>
            <a:spLocks noGrp="1"/>
          </p:cNvSpPr>
          <p:nvPr>
            <p:ph type="pic" idx="4"/>
          </p:nvPr>
        </p:nvSpPr>
        <p:spPr>
          <a:xfrm>
            <a:off x="346075" y="3223948"/>
            <a:ext cx="6806142" cy="2976827"/>
          </a:xfrm>
          <a:prstGeom prst="rect">
            <a:avLst/>
          </a:prstGeom>
          <a:noFill/>
          <a:ln>
            <a:noFill/>
          </a:ln>
        </p:spPr>
      </p:sp>
      <p:sp>
        <p:nvSpPr>
          <p:cNvPr id="73" name="Google Shape;73;p8"/>
          <p:cNvSpPr txBox="1">
            <a:spLocks noGrp="1"/>
          </p:cNvSpPr>
          <p:nvPr>
            <p:ph type="body" idx="1"/>
          </p:nvPr>
        </p:nvSpPr>
        <p:spPr>
          <a:xfrm>
            <a:off x="346075" y="1016001"/>
            <a:ext cx="6806142" cy="20298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4" name="Google Shape;74;p8"/>
          <p:cNvSpPr/>
          <p:nvPr/>
        </p:nvSpPr>
        <p:spPr>
          <a:xfrm>
            <a:off x="346075" y="1016001"/>
            <a:ext cx="6806142" cy="2029882"/>
          </a:xfrm>
          <a:prstGeom prst="rect">
            <a:avLst/>
          </a:prstGeom>
          <a:solidFill>
            <a:schemeClr val="l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нкты">
  <p:cSld name="Пункты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9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9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9"/>
          <p:cNvSpPr txBox="1">
            <a:spLocks noGrp="1"/>
          </p:cNvSpPr>
          <p:nvPr>
            <p:ph type="title"/>
          </p:nvPr>
        </p:nvSpPr>
        <p:spPr>
          <a:xfrm>
            <a:off x="361107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9"/>
          <p:cNvSpPr txBox="1">
            <a:spLocks noGrp="1"/>
          </p:cNvSpPr>
          <p:nvPr>
            <p:ph type="body" idx="1"/>
          </p:nvPr>
        </p:nvSpPr>
        <p:spPr>
          <a:xfrm>
            <a:off x="1994303" y="2973742"/>
            <a:ext cx="2190810" cy="9105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0" name="Google Shape;80;p9"/>
          <p:cNvSpPr txBox="1">
            <a:spLocks noGrp="1"/>
          </p:cNvSpPr>
          <p:nvPr>
            <p:ph type="body" idx="2"/>
          </p:nvPr>
        </p:nvSpPr>
        <p:spPr>
          <a:xfrm>
            <a:off x="6662924" y="1588128"/>
            <a:ext cx="4902200" cy="712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9"/>
          <p:cNvSpPr txBox="1">
            <a:spLocks noGrp="1"/>
          </p:cNvSpPr>
          <p:nvPr>
            <p:ph type="body" idx="3"/>
          </p:nvPr>
        </p:nvSpPr>
        <p:spPr>
          <a:xfrm>
            <a:off x="6662924" y="2445138"/>
            <a:ext cx="4902200" cy="712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4"/>
          </p:nvPr>
        </p:nvSpPr>
        <p:spPr>
          <a:xfrm>
            <a:off x="6662924" y="3302147"/>
            <a:ext cx="4902200" cy="712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3" name="Google Shape;83;p9"/>
          <p:cNvSpPr txBox="1">
            <a:spLocks noGrp="1"/>
          </p:cNvSpPr>
          <p:nvPr>
            <p:ph type="body" idx="5"/>
          </p:nvPr>
        </p:nvSpPr>
        <p:spPr>
          <a:xfrm>
            <a:off x="6662924" y="4159156"/>
            <a:ext cx="4902200" cy="712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4" name="Google Shape;84;p9"/>
          <p:cNvSpPr txBox="1">
            <a:spLocks noGrp="1"/>
          </p:cNvSpPr>
          <p:nvPr>
            <p:ph type="body" idx="6"/>
          </p:nvPr>
        </p:nvSpPr>
        <p:spPr>
          <a:xfrm>
            <a:off x="6662924" y="5016166"/>
            <a:ext cx="4902200" cy="7125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атистика">
  <p:cSld name="Статистика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0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0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89" name="Google Shape;89;p10"/>
          <p:cNvSpPr txBox="1">
            <a:spLocks noGrp="1"/>
          </p:cNvSpPr>
          <p:nvPr>
            <p:ph type="title"/>
          </p:nvPr>
        </p:nvSpPr>
        <p:spPr>
          <a:xfrm>
            <a:off x="361107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0"/>
          <p:cNvSpPr>
            <a:spLocks noGrp="1"/>
          </p:cNvSpPr>
          <p:nvPr>
            <p:ph type="body" idx="1"/>
          </p:nvPr>
        </p:nvSpPr>
        <p:spPr>
          <a:xfrm>
            <a:off x="6683077" y="1026867"/>
            <a:ext cx="4790314" cy="1615356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 sz="18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1" name="Google Shape;91;p10"/>
          <p:cNvSpPr txBox="1">
            <a:spLocks noGrp="1"/>
          </p:cNvSpPr>
          <p:nvPr>
            <p:ph type="body" idx="2"/>
          </p:nvPr>
        </p:nvSpPr>
        <p:spPr>
          <a:xfrm>
            <a:off x="6683077" y="1626932"/>
            <a:ext cx="4790314" cy="1015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0"/>
          <p:cNvSpPr>
            <a:spLocks noGrp="1"/>
          </p:cNvSpPr>
          <p:nvPr>
            <p:ph type="body" idx="3"/>
          </p:nvPr>
        </p:nvSpPr>
        <p:spPr>
          <a:xfrm>
            <a:off x="6683077" y="2807582"/>
            <a:ext cx="4790314" cy="1615356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 sz="18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3" name="Google Shape;93;p10"/>
          <p:cNvSpPr txBox="1">
            <a:spLocks noGrp="1"/>
          </p:cNvSpPr>
          <p:nvPr>
            <p:ph type="body" idx="4"/>
          </p:nvPr>
        </p:nvSpPr>
        <p:spPr>
          <a:xfrm>
            <a:off x="6683077" y="3407647"/>
            <a:ext cx="4790314" cy="1015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4" name="Google Shape;94;p10"/>
          <p:cNvSpPr>
            <a:spLocks noGrp="1"/>
          </p:cNvSpPr>
          <p:nvPr>
            <p:ph type="body" idx="5"/>
          </p:nvPr>
        </p:nvSpPr>
        <p:spPr>
          <a:xfrm>
            <a:off x="6683077" y="4584029"/>
            <a:ext cx="4790314" cy="1615356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 sz="1800" b="1">
                <a:solidFill>
                  <a:schemeClr val="accent2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5" name="Google Shape;95;p10"/>
          <p:cNvSpPr txBox="1">
            <a:spLocks noGrp="1"/>
          </p:cNvSpPr>
          <p:nvPr>
            <p:ph type="body" idx="6"/>
          </p:nvPr>
        </p:nvSpPr>
        <p:spPr>
          <a:xfrm>
            <a:off x="6683077" y="5184094"/>
            <a:ext cx="4790314" cy="1015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marL="914400" lvl="1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5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346075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  <a:defRPr sz="1996" b="1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315392" y="1016177"/>
            <a:ext cx="11561229" cy="5160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20802" algn="l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52"/>
              <a:buFont typeface="Arial"/>
              <a:buChar char="•"/>
              <a:defRPr sz="1452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09308" algn="l" rtl="0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271"/>
              <a:buFont typeface="Arial"/>
              <a:buChar char="•"/>
              <a:defRPr sz="1271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291909" algn="l" rtl="0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997"/>
              <a:buFont typeface="Arial"/>
              <a:buChar char="•"/>
              <a:defRPr sz="997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286194" algn="l" rtl="0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907"/>
              <a:buFont typeface="Arial"/>
              <a:buChar char="•"/>
              <a:defRPr sz="907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286194" algn="l" rtl="0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907"/>
              <a:buFont typeface="Arial"/>
              <a:buChar char="•"/>
              <a:defRPr sz="907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01053" algn="l" rtl="0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141"/>
              <a:buFont typeface="Arial"/>
              <a:buChar char="•"/>
              <a:defRPr sz="1141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01053" algn="l" rtl="0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141"/>
              <a:buFont typeface="Arial"/>
              <a:buChar char="•"/>
              <a:defRPr sz="1141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01053" algn="l" rtl="0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141"/>
              <a:buFont typeface="Arial"/>
              <a:buChar char="•"/>
              <a:defRPr sz="1141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01053" algn="l" rtl="0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141"/>
              <a:buFont typeface="Arial"/>
              <a:buChar char="•"/>
              <a:defRPr sz="1141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76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76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156">
          <p15:clr>
            <a:srgbClr val="F26B43"/>
          </p15:clr>
        </p15:guide>
        <p15:guide id="2" orient="horz" pos="482">
          <p15:clr>
            <a:srgbClr val="F26B43"/>
          </p15:clr>
        </p15:guide>
        <p15:guide id="3" pos="218">
          <p15:clr>
            <a:srgbClr val="F26B43"/>
          </p15:clr>
        </p15:guide>
        <p15:guide id="4" pos="7469">
          <p15:clr>
            <a:srgbClr val="F26B43"/>
          </p15:clr>
        </p15:guide>
        <p15:guide id="5" orient="horz" pos="249">
          <p15:clr>
            <a:srgbClr val="F26B43"/>
          </p15:clr>
        </p15:guide>
        <p15:guide id="6" orient="horz" pos="4042">
          <p15:clr>
            <a:srgbClr val="F26B43"/>
          </p15:clr>
        </p15:guide>
        <p15:guide id="7" orient="horz" pos="3906">
          <p15:clr>
            <a:srgbClr val="F26B43"/>
          </p15:clr>
        </p15:guide>
        <p15:guide id="8" orient="horz" pos="640">
          <p15:clr>
            <a:srgbClr val="F26B43"/>
          </p15:clr>
        </p15:guide>
        <p15:guide id="9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1.png"/><Relationship Id="rId7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2.png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5"/>
          <p:cNvSpPr txBox="1">
            <a:spLocks noGrp="1"/>
          </p:cNvSpPr>
          <p:nvPr>
            <p:ph type="ctrTitle"/>
          </p:nvPr>
        </p:nvSpPr>
        <p:spPr>
          <a:xfrm>
            <a:off x="0" y="4323440"/>
            <a:ext cx="8930641" cy="827011"/>
          </a:xfrm>
          <a:prstGeom prst="rect">
            <a:avLst/>
          </a:prstGeom>
          <a:solidFill>
            <a:schemeClr val="l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71278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2800"/>
              <a:buFont typeface="Montserrat"/>
              <a:buNone/>
            </a:pPr>
            <a:r>
              <a:rPr lang="ru-RU"/>
              <a:t>bestbmstu</a:t>
            </a:r>
            <a:endParaRPr/>
          </a:p>
        </p:txBody>
      </p:sp>
      <p:sp>
        <p:nvSpPr>
          <p:cNvPr id="238" name="Google Shape;238;p25"/>
          <p:cNvSpPr txBox="1">
            <a:spLocks noGrp="1"/>
          </p:cNvSpPr>
          <p:nvPr>
            <p:ph type="body" idx="1"/>
          </p:nvPr>
        </p:nvSpPr>
        <p:spPr>
          <a:xfrm>
            <a:off x="0" y="5149851"/>
            <a:ext cx="8930641" cy="757174"/>
          </a:xfrm>
          <a:prstGeom prst="rect">
            <a:avLst/>
          </a:prstGeom>
          <a:solidFill>
            <a:schemeClr val="l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71278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</a:pPr>
            <a:r>
              <a:rPr lang="ru-RU"/>
              <a:t>Команда №34 Задача № 9 | «Главное архивное управление» | ЛЦТ</a:t>
            </a:r>
            <a:endParaRPr/>
          </a:p>
        </p:txBody>
      </p:sp>
      <p:pic>
        <p:nvPicPr>
          <p:cNvPr id="239" name="Google Shape;239;p25" descr="Изображение выглядит как текст, Шрифт, Графика, графический дизайн&#10;&#10;Содержимое, созданное искусственным интеллектом, может быть неверным.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79726" y="253307"/>
            <a:ext cx="1991626" cy="102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4"/>
          <p:cNvSpPr txBox="1">
            <a:spLocks noGrp="1"/>
          </p:cNvSpPr>
          <p:nvPr>
            <p:ph type="title"/>
          </p:nvPr>
        </p:nvSpPr>
        <p:spPr>
          <a:xfrm>
            <a:off x="346075" y="421226"/>
            <a:ext cx="98628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</a:pPr>
            <a:r>
              <a:rPr lang="ru-RU"/>
              <a:t>ML (TrOCR) | bestbmstu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48" name="Google Shape;348;p34" descr="Изображение выглядит как текст, Шрифт, Графика, графический дизайн&#10;&#10;Содержимое, созданное искусственным интеллектом, может быть неверным.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074724" y="6160668"/>
            <a:ext cx="996080" cy="512016"/>
          </a:xfrm>
          <a:prstGeom prst="rect">
            <a:avLst/>
          </a:prstGeom>
          <a:noFill/>
          <a:ln>
            <a:noFill/>
          </a:ln>
        </p:spPr>
      </p:pic>
      <p:sp>
        <p:nvSpPr>
          <p:cNvPr id="349" name="Google Shape;349;p34"/>
          <p:cNvSpPr txBox="1">
            <a:spLocks noGrp="1"/>
          </p:cNvSpPr>
          <p:nvPr>
            <p:ph type="body" idx="1"/>
          </p:nvPr>
        </p:nvSpPr>
        <p:spPr>
          <a:xfrm>
            <a:off x="315392" y="1016177"/>
            <a:ext cx="11561100" cy="5160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631"/>
              </a:spcBef>
              <a:spcAft>
                <a:spcPts val="0"/>
              </a:spcAft>
              <a:buNone/>
            </a:pPr>
            <a:r>
              <a:rPr lang="ru-RU"/>
              <a:t>ML-пайплайн использует предобученную модель TrOCR `kazars24/trocr-base-handwritten-ru` для распознавания рукописного кириллического текста с поддержкой дореволюционной орфографии. Перед распознаванием изображение проходит трехэтапную обработку: предобработку с CLAHE и фильтрами резкости, разделение двойных разворотов, и сегментацию на строки методом горизонтальной проекции с бинаризацией Sauvola. Модель работает с beam search (num_beams=5) для повышения точности и кэшируется при старте для оптимизации производительности.</a:t>
            </a:r>
            <a:endParaRPr/>
          </a:p>
        </p:txBody>
      </p:sp>
      <p:sp>
        <p:nvSpPr>
          <p:cNvPr id="350" name="Google Shape;350;p34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200" cy="3651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5"/>
          <p:cNvSpPr txBox="1">
            <a:spLocks noGrp="1"/>
          </p:cNvSpPr>
          <p:nvPr>
            <p:ph type="title"/>
          </p:nvPr>
        </p:nvSpPr>
        <p:spPr>
          <a:xfrm>
            <a:off x="361107" y="421226"/>
            <a:ext cx="98628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/>
              <a:t>Улучшения | bestbmstu</a:t>
            </a:r>
            <a:endParaRPr/>
          </a:p>
        </p:txBody>
      </p:sp>
      <p:sp>
        <p:nvSpPr>
          <p:cNvPr id="356" name="Google Shape;356;p35"/>
          <p:cNvSpPr txBox="1">
            <a:spLocks noGrp="1"/>
          </p:cNvSpPr>
          <p:nvPr>
            <p:ph type="sldNum" idx="4294967295"/>
          </p:nvPr>
        </p:nvSpPr>
        <p:spPr>
          <a:xfrm>
            <a:off x="11633200" y="6356350"/>
            <a:ext cx="5589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11</a:t>
            </a:fld>
            <a:endParaRPr/>
          </a:p>
        </p:txBody>
      </p:sp>
      <p:pic>
        <p:nvPicPr>
          <p:cNvPr id="357" name="Google Shape;357;p35" descr="Изображение выглядит как текст, Шрифт, Графика, графический дизайн&#10;&#10;Содержимое, созданное искусственным интеллектом, может быть неверным.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074724" y="6160668"/>
            <a:ext cx="996080" cy="5120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6"/>
          <p:cNvSpPr/>
          <p:nvPr/>
        </p:nvSpPr>
        <p:spPr>
          <a:xfrm>
            <a:off x="6112982" y="1016000"/>
            <a:ext cx="5744100" cy="2412900"/>
          </a:xfrm>
          <a:prstGeom prst="snip1Rect">
            <a:avLst>
              <a:gd name="adj" fmla="val 16667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7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3F4EB29A-4CCE-75E2-424D-93986F8CF6FF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t="3696" b="3696"/>
          <a:stretch>
            <a:fillRect/>
          </a:stretch>
        </p:blipFill>
        <p:spPr>
          <a:xfrm>
            <a:off x="6955570" y="1189129"/>
            <a:ext cx="3847059" cy="2066641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26"/>
          <p:cNvSpPr/>
          <p:nvPr/>
        </p:nvSpPr>
        <p:spPr>
          <a:xfrm>
            <a:off x="371225" y="2798951"/>
            <a:ext cx="5227500" cy="1179900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7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8" name="Google Shape;248;p26"/>
          <p:cNvSpPr txBox="1"/>
          <p:nvPr/>
        </p:nvSpPr>
        <p:spPr>
          <a:xfrm>
            <a:off x="371275" y="3166200"/>
            <a:ext cx="5227500" cy="7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Arial"/>
              <a:buNone/>
            </a:pPr>
            <a:r>
              <a:rPr lang="ru-RU" dirty="0" err="1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Archive</a:t>
            </a:r>
            <a:r>
              <a:rPr lang="ru-RU" dirty="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 Vision: веб-сервис для автоматического извлечения и индексирования информации из архивных рукописных документов с поддержкой дореволюционной орфографии</a:t>
            </a:r>
            <a:endParaRPr dirty="0"/>
          </a:p>
        </p:txBody>
      </p:sp>
      <p:sp>
        <p:nvSpPr>
          <p:cNvPr id="249" name="Google Shape;249;p26"/>
          <p:cNvSpPr txBox="1"/>
          <p:nvPr/>
        </p:nvSpPr>
        <p:spPr>
          <a:xfrm>
            <a:off x="1558364" y="2812211"/>
            <a:ext cx="29901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</a:pPr>
            <a:r>
              <a:rPr lang="ru-RU" sz="14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Наименование задачи:</a:t>
            </a:r>
            <a:endParaRPr/>
          </a:p>
        </p:txBody>
      </p:sp>
      <p:sp>
        <p:nvSpPr>
          <p:cNvPr id="250" name="Google Shape;250;p26"/>
          <p:cNvSpPr/>
          <p:nvPr/>
        </p:nvSpPr>
        <p:spPr>
          <a:xfrm>
            <a:off x="371264" y="4142053"/>
            <a:ext cx="5364300" cy="1864500"/>
          </a:xfrm>
          <a:prstGeom prst="snip2DiagRect">
            <a:avLst>
              <a:gd name="adj1" fmla="val 0"/>
              <a:gd name="adj2" fmla="val 5972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7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1" name="Google Shape;251;p26"/>
          <p:cNvSpPr txBox="1"/>
          <p:nvPr/>
        </p:nvSpPr>
        <p:spPr>
          <a:xfrm>
            <a:off x="371275" y="4445000"/>
            <a:ext cx="5364300" cy="158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 lnSpcReduction="10000"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Noto Sans Symbols"/>
              <a:buNone/>
            </a:pPr>
            <a:r>
              <a:rPr lang="ru-RU" dirty="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Разработан </a:t>
            </a:r>
            <a:r>
              <a:rPr lang="ru-RU" dirty="0" err="1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end-to-end</a:t>
            </a:r>
            <a:r>
              <a:rPr lang="ru-RU" dirty="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 ML-</a:t>
            </a:r>
            <a:r>
              <a:rPr lang="ru-RU" dirty="0" err="1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пайплайн</a:t>
            </a:r>
            <a:r>
              <a:rPr lang="ru-RU" dirty="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 на базе </a:t>
            </a:r>
            <a:r>
              <a:rPr lang="ru-RU" dirty="0" err="1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Transformer</a:t>
            </a:r>
            <a:r>
              <a:rPr lang="ru-RU" dirty="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-архитектуры </a:t>
            </a:r>
            <a:r>
              <a:rPr lang="ru-RU" dirty="0" err="1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TrOCR</a:t>
            </a:r>
            <a:r>
              <a:rPr lang="ru-RU" dirty="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 с трехэтапной обработкой: предварительная обработка изображений (CLAHE, фильтры резкости), автоматическая сегментация на текстовые строки методом горизонтальной проекции, распознавание текста с помощью </a:t>
            </a:r>
            <a:r>
              <a:rPr lang="ru-RU" dirty="0" err="1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fine-tuned</a:t>
            </a:r>
            <a:r>
              <a:rPr lang="ru-RU" dirty="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 модели для кириллицы. Веб-интерфейс </a:t>
            </a:r>
            <a:r>
              <a:rPr lang="ru-RU" dirty="0" err="1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Streamlit</a:t>
            </a:r>
            <a:r>
              <a:rPr lang="ru-RU" dirty="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 обеспечивает </a:t>
            </a:r>
            <a:r>
              <a:rPr lang="ru-RU" dirty="0" err="1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batch</a:t>
            </a:r>
            <a:r>
              <a:rPr lang="ru-RU" dirty="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-обработку, редактирование результатов и экспорт в форматы JSON/CSV/TXT.</a:t>
            </a:r>
            <a:endParaRPr sz="1400" dirty="0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2" name="Google Shape;252;p26"/>
          <p:cNvSpPr txBox="1"/>
          <p:nvPr/>
        </p:nvSpPr>
        <p:spPr>
          <a:xfrm>
            <a:off x="1489914" y="4142038"/>
            <a:ext cx="29901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</a:pPr>
            <a:r>
              <a:rPr lang="ru-RU" sz="14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Описание решения:</a:t>
            </a:r>
            <a:endParaRPr/>
          </a:p>
        </p:txBody>
      </p:sp>
      <p:sp>
        <p:nvSpPr>
          <p:cNvPr id="253" name="Google Shape;253;p26"/>
          <p:cNvSpPr/>
          <p:nvPr/>
        </p:nvSpPr>
        <p:spPr>
          <a:xfrm>
            <a:off x="6096000" y="3619075"/>
            <a:ext cx="5566200" cy="2412900"/>
          </a:xfrm>
          <a:prstGeom prst="snip2DiagRect">
            <a:avLst>
              <a:gd name="adj1" fmla="val 0"/>
              <a:gd name="adj2" fmla="val 5972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7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4" name="Google Shape;254;p26"/>
          <p:cNvSpPr txBox="1"/>
          <p:nvPr/>
        </p:nvSpPr>
        <p:spPr>
          <a:xfrm>
            <a:off x="6112975" y="4142050"/>
            <a:ext cx="5566200" cy="18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2500"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</a:pPr>
            <a:r>
              <a:rPr lang="ru-RU" dirty="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Улучшение качества модели за счет увеличения обучающей выборки и применения методов аугментации данных (</a:t>
            </a:r>
            <a:r>
              <a:rPr lang="ru-RU" dirty="0" err="1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StackMix</a:t>
            </a:r>
            <a:r>
              <a:rPr lang="ru-RU" dirty="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ru-RU" dirty="0" err="1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Blot</a:t>
            </a:r>
            <a:r>
              <a:rPr lang="ru-RU" dirty="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ru-RU" dirty="0" err="1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Augmentations</a:t>
            </a:r>
            <a:r>
              <a:rPr lang="ru-RU" dirty="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). Среднесрочная перспектива: разработка RAG-системы для семантического поиска по распознанным документам с использованием векторных баз данных. Долгосрочное видение: создание платформы для коллаборации исследователей с возможностью краудсорсинговой верификации и создания единого цифрового архива исторических документов России.</a:t>
            </a:r>
            <a:endParaRPr sz="1400" dirty="0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5" name="Google Shape;255;p26"/>
          <p:cNvSpPr txBox="1"/>
          <p:nvPr/>
        </p:nvSpPr>
        <p:spPr>
          <a:xfrm>
            <a:off x="6083346" y="3619071"/>
            <a:ext cx="5629800" cy="5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</a:pPr>
            <a:r>
              <a:rPr lang="ru-RU" sz="14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Как вы планируете дальше использовать </a:t>
            </a:r>
            <a:br>
              <a:rPr lang="ru-RU" sz="14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ru-RU" sz="14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или развивать ваше решение:</a:t>
            </a:r>
            <a:endParaRPr/>
          </a:p>
        </p:txBody>
      </p:sp>
      <p:sp>
        <p:nvSpPr>
          <p:cNvPr id="256" name="Google Shape;256;p26"/>
          <p:cNvSpPr/>
          <p:nvPr/>
        </p:nvSpPr>
        <p:spPr>
          <a:xfrm>
            <a:off x="371225" y="1028025"/>
            <a:ext cx="5154900" cy="1482900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7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7" name="Google Shape;257;p26"/>
          <p:cNvSpPr txBox="1"/>
          <p:nvPr/>
        </p:nvSpPr>
        <p:spPr>
          <a:xfrm>
            <a:off x="371275" y="1495850"/>
            <a:ext cx="5154900" cy="10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44688" marR="0" lvl="0" indent="-14468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</a:pPr>
            <a:r>
              <a:rPr lang="ru-RU" sz="14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Город: Москва</a:t>
            </a:r>
            <a:endParaRPr/>
          </a:p>
          <a:p>
            <a:pPr marL="144688" marR="0" lvl="0" indent="-144688" algn="l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</a:pPr>
            <a:r>
              <a:rPr lang="ru-RU" sz="14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Количество человек: 4</a:t>
            </a:r>
            <a:endParaRPr/>
          </a:p>
          <a:p>
            <a:pPr marL="144688" marR="0" lvl="0" indent="-144688" algn="l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</a:pPr>
            <a:r>
              <a:rPr lang="ru-RU" sz="14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Капитан команды: Дергалов Никита</a:t>
            </a:r>
            <a:endParaRPr/>
          </a:p>
        </p:txBody>
      </p:sp>
      <p:sp>
        <p:nvSpPr>
          <p:cNvPr id="258" name="Google Shape;258;p26"/>
          <p:cNvSpPr txBox="1"/>
          <p:nvPr/>
        </p:nvSpPr>
        <p:spPr>
          <a:xfrm>
            <a:off x="1558339" y="1028014"/>
            <a:ext cx="29901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</a:pPr>
            <a:r>
              <a:rPr lang="ru-RU" sz="14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О команде</a:t>
            </a:r>
            <a:endParaRPr/>
          </a:p>
        </p:txBody>
      </p:sp>
      <p:pic>
        <p:nvPicPr>
          <p:cNvPr id="259" name="Google Shape;259;p26" descr="Изображение выглядит как текст, Шрифт, Графика, графический дизайн&#10;&#10;Содержимое, созданное искусственным интеллектом, может быть неверным.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074724" y="6160668"/>
            <a:ext cx="996080" cy="512016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26"/>
          <p:cNvSpPr txBox="1"/>
          <p:nvPr/>
        </p:nvSpPr>
        <p:spPr>
          <a:xfrm>
            <a:off x="346075" y="364425"/>
            <a:ext cx="10953900" cy="46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996" b="1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Команда | bestbmstu</a:t>
            </a:r>
            <a:endParaRPr sz="1996" b="1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7"/>
          <p:cNvSpPr/>
          <p:nvPr/>
        </p:nvSpPr>
        <p:spPr>
          <a:xfrm>
            <a:off x="1806802" y="3500875"/>
            <a:ext cx="1980155" cy="2379016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66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Дергалов Никита</a:t>
            </a:r>
            <a:endParaRPr/>
          </a:p>
        </p:txBody>
      </p:sp>
      <p:sp>
        <p:nvSpPr>
          <p:cNvPr id="267" name="Google Shape;267;p27"/>
          <p:cNvSpPr/>
          <p:nvPr/>
        </p:nvSpPr>
        <p:spPr>
          <a:xfrm>
            <a:off x="4008302" y="3500875"/>
            <a:ext cx="1980155" cy="2379016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66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Вохрамеев Михаил</a:t>
            </a:r>
            <a:endParaRPr/>
          </a:p>
        </p:txBody>
      </p:sp>
      <p:sp>
        <p:nvSpPr>
          <p:cNvPr id="268" name="Google Shape;268;p27"/>
          <p:cNvSpPr/>
          <p:nvPr/>
        </p:nvSpPr>
        <p:spPr>
          <a:xfrm>
            <a:off x="6209802" y="3500875"/>
            <a:ext cx="2201499" cy="2379016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66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Каракешишян Дмитрий</a:t>
            </a:r>
            <a:endParaRPr/>
          </a:p>
        </p:txBody>
      </p:sp>
      <p:sp>
        <p:nvSpPr>
          <p:cNvPr id="269" name="Google Shape;269;p27"/>
          <p:cNvSpPr/>
          <p:nvPr/>
        </p:nvSpPr>
        <p:spPr>
          <a:xfrm>
            <a:off x="8589884" y="3500875"/>
            <a:ext cx="1980155" cy="2379016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66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Романов Дмитрий</a:t>
            </a:r>
            <a:endParaRPr/>
          </a:p>
        </p:txBody>
      </p:sp>
      <p:sp>
        <p:nvSpPr>
          <p:cNvPr id="270" name="Google Shape;270;p27"/>
          <p:cNvSpPr/>
          <p:nvPr/>
        </p:nvSpPr>
        <p:spPr>
          <a:xfrm>
            <a:off x="8589883" y="1371674"/>
            <a:ext cx="1980155" cy="1814617"/>
          </a:xfrm>
          <a:prstGeom prst="snip1Rect">
            <a:avLst>
              <a:gd name="adj" fmla="val 16667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66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1" name="Google Shape;271;p27"/>
          <p:cNvSpPr/>
          <p:nvPr/>
        </p:nvSpPr>
        <p:spPr>
          <a:xfrm>
            <a:off x="6209802" y="1371674"/>
            <a:ext cx="1980155" cy="1814617"/>
          </a:xfrm>
          <a:prstGeom prst="snip1Rect">
            <a:avLst>
              <a:gd name="adj" fmla="val 16667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66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2" name="Google Shape;272;p27"/>
          <p:cNvSpPr/>
          <p:nvPr/>
        </p:nvSpPr>
        <p:spPr>
          <a:xfrm>
            <a:off x="1806802" y="1371674"/>
            <a:ext cx="1980155" cy="1814617"/>
          </a:xfrm>
          <a:prstGeom prst="snip1Rect">
            <a:avLst>
              <a:gd name="adj" fmla="val 16667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66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3" name="Google Shape;273;p27"/>
          <p:cNvSpPr/>
          <p:nvPr/>
        </p:nvSpPr>
        <p:spPr>
          <a:xfrm>
            <a:off x="4008302" y="1371674"/>
            <a:ext cx="1980155" cy="1814617"/>
          </a:xfrm>
          <a:prstGeom prst="snip1Rect">
            <a:avLst>
              <a:gd name="adj" fmla="val 16667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66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4" name="Google Shape;274;p27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3</a:t>
            </a:fld>
            <a:endParaRPr/>
          </a:p>
        </p:txBody>
      </p:sp>
      <p:pic>
        <p:nvPicPr>
          <p:cNvPr id="275" name="Google Shape;275;p27" title="photo_2025-10-02 21.41.18.jpeg"/>
          <p:cNvPicPr preferRelativeResize="0">
            <a:picLocks noGrp="1"/>
          </p:cNvPicPr>
          <p:nvPr>
            <p:ph type="pic" idx="2"/>
          </p:nvPr>
        </p:nvPicPr>
        <p:blipFill rotWithShape="1">
          <a:blip r:embed="rId4">
            <a:alphaModFix/>
          </a:blip>
          <a:srcRect t="16278" b="16285"/>
          <a:stretch/>
        </p:blipFill>
        <p:spPr>
          <a:xfrm>
            <a:off x="2007289" y="1561083"/>
            <a:ext cx="1536171" cy="14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27" title="photo_2025-10-02 21.41.22.jpeg"/>
          <p:cNvPicPr preferRelativeResize="0">
            <a:picLocks noGrp="1"/>
          </p:cNvPicPr>
          <p:nvPr>
            <p:ph type="pic" idx="3"/>
          </p:nvPr>
        </p:nvPicPr>
        <p:blipFill rotWithShape="1">
          <a:blip r:embed="rId5">
            <a:alphaModFix/>
          </a:blip>
          <a:srcRect l="18479" t="7506" r="18481" b="28431"/>
          <a:stretch/>
        </p:blipFill>
        <p:spPr>
          <a:xfrm>
            <a:off x="4279567" y="1539656"/>
            <a:ext cx="1454997" cy="1478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27" title="dima.jpg"/>
          <p:cNvPicPr preferRelativeResize="0">
            <a:picLocks noGrp="1"/>
          </p:cNvPicPr>
          <p:nvPr>
            <p:ph type="pic" idx="4"/>
          </p:nvPr>
        </p:nvPicPr>
        <p:blipFill rotWithShape="1">
          <a:blip r:embed="rId6">
            <a:alphaModFix/>
          </a:blip>
          <a:srcRect t="13573" b="13566"/>
          <a:stretch/>
        </p:blipFill>
        <p:spPr>
          <a:xfrm>
            <a:off x="6403882" y="1561083"/>
            <a:ext cx="1536171" cy="1440162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27" title="9-2.jpg"/>
          <p:cNvPicPr preferRelativeResize="0">
            <a:picLocks noGrp="1"/>
          </p:cNvPicPr>
          <p:nvPr>
            <p:ph type="pic" idx="5"/>
          </p:nvPr>
        </p:nvPicPr>
        <p:blipFill rotWithShape="1">
          <a:blip r:embed="rId7">
            <a:alphaModFix/>
          </a:blip>
          <a:srcRect t="14834" b="14827"/>
          <a:stretch/>
        </p:blipFill>
        <p:spPr>
          <a:xfrm>
            <a:off x="8744762" y="1551346"/>
            <a:ext cx="1536171" cy="1440161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27"/>
          <p:cNvSpPr txBox="1">
            <a:spLocks noGrp="1"/>
          </p:cNvSpPr>
          <p:nvPr>
            <p:ph type="title"/>
          </p:nvPr>
        </p:nvSpPr>
        <p:spPr>
          <a:xfrm>
            <a:off x="371214" y="449787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00"/>
              <a:buFont typeface="Montserrat"/>
              <a:buNone/>
            </a:pPr>
            <a:r>
              <a:rPr lang="ru-RU"/>
              <a:t>Команда | bestbmstu</a:t>
            </a:r>
            <a:endParaRPr/>
          </a:p>
        </p:txBody>
      </p:sp>
      <p:sp>
        <p:nvSpPr>
          <p:cNvPr id="280" name="Google Shape;280;p27"/>
          <p:cNvSpPr txBox="1">
            <a:spLocks noGrp="1"/>
          </p:cNvSpPr>
          <p:nvPr>
            <p:ph type="body" idx="1"/>
          </p:nvPr>
        </p:nvSpPr>
        <p:spPr>
          <a:xfrm>
            <a:off x="1875088" y="4303393"/>
            <a:ext cx="1843581" cy="1225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44688" lvl="0" indent="-14468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▪"/>
            </a:pPr>
            <a:r>
              <a:rPr lang="ru-RU" dirty="0" err="1"/>
              <a:t>Backend</a:t>
            </a:r>
            <a:r>
              <a:rPr lang="en-US" dirty="0"/>
              <a:t> Developer</a:t>
            </a:r>
            <a:endParaRPr dirty="0"/>
          </a:p>
          <a:p>
            <a:pPr marL="144688" lvl="0" indent="-144688" algn="l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SzPts val="1400"/>
              <a:buFont typeface="Noto Sans Symbols"/>
              <a:buChar char="▪"/>
            </a:pPr>
            <a:r>
              <a:rPr lang="ru-RU" dirty="0"/>
              <a:t>@</a:t>
            </a:r>
            <a:r>
              <a:rPr lang="ru-RU" dirty="0" err="1"/>
              <a:t>alnevski</a:t>
            </a:r>
            <a:endParaRPr dirty="0"/>
          </a:p>
          <a:p>
            <a:pPr marL="144688" lvl="0" indent="-144688" algn="l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SzPts val="1400"/>
              <a:buFont typeface="Noto Sans Symbols"/>
              <a:buChar char="▪"/>
            </a:pPr>
            <a:r>
              <a:rPr lang="ru-RU" dirty="0"/>
              <a:t>89153982731</a:t>
            </a:r>
            <a:endParaRPr dirty="0"/>
          </a:p>
        </p:txBody>
      </p:sp>
      <p:sp>
        <p:nvSpPr>
          <p:cNvPr id="281" name="Google Shape;281;p27"/>
          <p:cNvSpPr txBox="1">
            <a:spLocks noGrp="1"/>
          </p:cNvSpPr>
          <p:nvPr>
            <p:ph type="body" idx="2"/>
          </p:nvPr>
        </p:nvSpPr>
        <p:spPr>
          <a:xfrm>
            <a:off x="4085276" y="4303393"/>
            <a:ext cx="1843581" cy="1576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44688" lvl="0" indent="-14468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</a:pPr>
            <a:r>
              <a:rPr lang="ru-RU" dirty="0" err="1"/>
              <a:t>D</a:t>
            </a:r>
            <a:r>
              <a:rPr lang="en-US" dirty="0" err="1"/>
              <a:t>ata</a:t>
            </a:r>
            <a:r>
              <a:rPr lang="en-US" dirty="0"/>
              <a:t> Scientist</a:t>
            </a:r>
            <a:endParaRPr dirty="0"/>
          </a:p>
          <a:p>
            <a:pPr marL="144688" lvl="0" indent="-144688" algn="l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</a:pPr>
            <a:r>
              <a:rPr lang="ru-RU" dirty="0"/>
              <a:t>@aft3rlyfe</a:t>
            </a:r>
            <a:endParaRPr dirty="0"/>
          </a:p>
          <a:p>
            <a:pPr marL="144688" lvl="0" indent="-144688" algn="l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</a:pPr>
            <a:r>
              <a:rPr lang="ru-RU" dirty="0"/>
              <a:t>89292000591</a:t>
            </a:r>
            <a:endParaRPr dirty="0"/>
          </a:p>
          <a:p>
            <a:pPr marL="144688" lvl="0" indent="-55787" algn="l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</a:pPr>
            <a:endParaRPr dirty="0"/>
          </a:p>
        </p:txBody>
      </p:sp>
      <p:sp>
        <p:nvSpPr>
          <p:cNvPr id="282" name="Google Shape;282;p27"/>
          <p:cNvSpPr txBox="1">
            <a:spLocks noGrp="1"/>
          </p:cNvSpPr>
          <p:nvPr>
            <p:ph type="body" idx="3"/>
          </p:nvPr>
        </p:nvSpPr>
        <p:spPr>
          <a:xfrm>
            <a:off x="6367375" y="4254493"/>
            <a:ext cx="1843500" cy="15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44688" lvl="0" indent="-14468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▪"/>
            </a:pPr>
            <a:r>
              <a:rPr lang="ru-RU" i="0" dirty="0" err="1">
                <a:solidFill>
                  <a:srgbClr val="FFFFFF"/>
                </a:solidFill>
              </a:rPr>
              <a:t>Frontend</a:t>
            </a:r>
            <a:endParaRPr lang="en-US" i="0" dirty="0">
              <a:solidFill>
                <a:srgbClr val="FFFFFF"/>
              </a:solidFill>
            </a:endParaRPr>
          </a:p>
          <a:p>
            <a:pPr marL="144688" lvl="0" indent="-14468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▪"/>
            </a:pPr>
            <a:r>
              <a:rPr lang="en-US" dirty="0">
                <a:solidFill>
                  <a:srgbClr val="FFFFFF"/>
                </a:solidFill>
              </a:rPr>
              <a:t>Developer</a:t>
            </a:r>
            <a:endParaRPr dirty="0">
              <a:solidFill>
                <a:srgbClr val="FFFFFF"/>
              </a:solidFill>
            </a:endParaRPr>
          </a:p>
          <a:p>
            <a:pPr marL="144688" lvl="0" indent="-14468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▪"/>
            </a:pPr>
            <a:r>
              <a:rPr lang="ru-RU" dirty="0"/>
              <a:t>@YanKadi2345</a:t>
            </a:r>
            <a:endParaRPr dirty="0"/>
          </a:p>
          <a:p>
            <a:pPr marL="144688" lvl="0" indent="-144688" algn="l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▪"/>
            </a:pPr>
            <a:r>
              <a:rPr lang="ru-RU" dirty="0"/>
              <a:t>89299927472</a:t>
            </a:r>
            <a:endParaRPr dirty="0"/>
          </a:p>
          <a:p>
            <a:pPr marL="144688" lvl="0" indent="-55787" algn="l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</a:pPr>
            <a:endParaRPr dirty="0"/>
          </a:p>
        </p:txBody>
      </p:sp>
      <p:sp>
        <p:nvSpPr>
          <p:cNvPr id="283" name="Google Shape;283;p27"/>
          <p:cNvSpPr txBox="1">
            <a:spLocks noGrp="1"/>
          </p:cNvSpPr>
          <p:nvPr>
            <p:ph type="body" idx="4"/>
          </p:nvPr>
        </p:nvSpPr>
        <p:spPr>
          <a:xfrm>
            <a:off x="8632652" y="4254493"/>
            <a:ext cx="1843500" cy="15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44688" lvl="0" indent="-14468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▪"/>
            </a:pPr>
            <a:r>
              <a:rPr lang="en-US" dirty="0">
                <a:solidFill>
                  <a:srgbClr val="FFFFFF"/>
                </a:solidFill>
              </a:rPr>
              <a:t>Data Scientist</a:t>
            </a:r>
            <a:endParaRPr dirty="0"/>
          </a:p>
          <a:p>
            <a:pPr marL="144688" lvl="0" indent="-144688" algn="l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▪"/>
            </a:pPr>
            <a:r>
              <a:rPr lang="ru-RU" dirty="0"/>
              <a:t>@</a:t>
            </a:r>
            <a:r>
              <a:rPr lang="ru-RU" dirty="0" err="1"/>
              <a:t>ddmtrx</a:t>
            </a:r>
            <a:endParaRPr dirty="0"/>
          </a:p>
          <a:p>
            <a:pPr marL="144688" lvl="0" indent="-144688" algn="l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▪"/>
            </a:pPr>
            <a:r>
              <a:rPr lang="ru-RU" dirty="0"/>
              <a:t>89252048839</a:t>
            </a:r>
            <a:endParaRPr dirty="0"/>
          </a:p>
          <a:p>
            <a:pPr marL="144688" lvl="0" indent="-55787" algn="l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</a:pPr>
            <a:endParaRPr dirty="0"/>
          </a:p>
        </p:txBody>
      </p:sp>
      <p:pic>
        <p:nvPicPr>
          <p:cNvPr id="284" name="Google Shape;284;p27" descr="Изображение выглядит как текст, Шрифт, Графика, графический дизайн&#10;&#10;Содержимое, созданное искусственным интеллектом, может быть неверным.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11074724" y="6160668"/>
            <a:ext cx="996080" cy="5120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8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4</a:t>
            </a:fld>
            <a:endParaRPr/>
          </a:p>
        </p:txBody>
      </p:sp>
      <p:sp>
        <p:nvSpPr>
          <p:cNvPr id="291" name="Google Shape;291;p28"/>
          <p:cNvSpPr txBox="1">
            <a:spLocks noGrp="1"/>
          </p:cNvSpPr>
          <p:nvPr>
            <p:ph type="title"/>
          </p:nvPr>
        </p:nvSpPr>
        <p:spPr>
          <a:xfrm>
            <a:off x="371214" y="449787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00"/>
              <a:buFont typeface="Montserrat"/>
              <a:buNone/>
            </a:pPr>
            <a:r>
              <a:rPr lang="ru-RU"/>
              <a:t>Команда | bestbmstu</a:t>
            </a:r>
            <a:endParaRPr/>
          </a:p>
        </p:txBody>
      </p:sp>
      <p:sp>
        <p:nvSpPr>
          <p:cNvPr id="292" name="Google Shape;292;p28"/>
          <p:cNvSpPr/>
          <p:nvPr/>
        </p:nvSpPr>
        <p:spPr>
          <a:xfrm>
            <a:off x="371214" y="1016000"/>
            <a:ext cx="5364424" cy="2581700"/>
          </a:xfrm>
          <a:prstGeom prst="snip2DiagRect">
            <a:avLst>
              <a:gd name="adj1" fmla="val 0"/>
              <a:gd name="adj2" fmla="val 7966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66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3" name="Google Shape;293;p28"/>
          <p:cNvSpPr txBox="1">
            <a:spLocks noGrp="1"/>
          </p:cNvSpPr>
          <p:nvPr>
            <p:ph type="body" idx="1"/>
          </p:nvPr>
        </p:nvSpPr>
        <p:spPr>
          <a:xfrm>
            <a:off x="371225" y="1503500"/>
            <a:ext cx="5364300" cy="9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 dirty="0"/>
              <a:t>За три года обучения в МГТУ им. Баумана мы глубоко погрузились в машинное обучение, регулярно участвуем в соревнованиях по ML и тестируем передовые SOTA-подходы в реальных проектах.</a:t>
            </a:r>
            <a:endParaRPr dirty="0"/>
          </a:p>
        </p:txBody>
      </p:sp>
      <p:sp>
        <p:nvSpPr>
          <p:cNvPr id="294" name="Google Shape;294;p28"/>
          <p:cNvSpPr txBox="1"/>
          <p:nvPr/>
        </p:nvSpPr>
        <p:spPr>
          <a:xfrm>
            <a:off x="1558289" y="1072045"/>
            <a:ext cx="29901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</a:pPr>
            <a:r>
              <a:rPr lang="ru-RU" sz="14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Краткая история команды:</a:t>
            </a:r>
            <a:endParaRPr/>
          </a:p>
        </p:txBody>
      </p:sp>
      <p:sp>
        <p:nvSpPr>
          <p:cNvPr id="295" name="Google Shape;295;p28"/>
          <p:cNvSpPr/>
          <p:nvPr/>
        </p:nvSpPr>
        <p:spPr>
          <a:xfrm>
            <a:off x="371214" y="3936163"/>
            <a:ext cx="11485824" cy="2264611"/>
          </a:xfrm>
          <a:prstGeom prst="snip2DiagRect">
            <a:avLst>
              <a:gd name="adj1" fmla="val 0"/>
              <a:gd name="adj2" fmla="val 5972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66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371225" y="4628175"/>
            <a:ext cx="11485800" cy="13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</a:pPr>
            <a:r>
              <a:rPr lang="ru-RU" dirty="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Главный сложность – валидная адаптация </a:t>
            </a:r>
            <a:r>
              <a:rPr lang="ru-RU" dirty="0" err="1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предобученных</a:t>
            </a:r>
            <a:r>
              <a:rPr lang="ru-RU" dirty="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 моделей к специфике дореволюционных текстов с устаревшей орфографией. Мы потратили значительное время на </a:t>
            </a:r>
            <a:r>
              <a:rPr lang="ru-RU" dirty="0" err="1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fine-tuning</a:t>
            </a:r>
            <a:r>
              <a:rPr lang="ru-RU" dirty="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ru-RU" dirty="0" err="1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TrOCR</a:t>
            </a:r>
            <a:r>
              <a:rPr lang="ru-RU" dirty="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 модели и реализацию </a:t>
            </a:r>
            <a:r>
              <a:rPr lang="ru-RU" dirty="0" err="1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pipeline</a:t>
            </a:r>
            <a:r>
              <a:rPr lang="ru-RU" dirty="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 предобработки изображений. Благодаря модульной архитектуре удалось быстро итерироваться и интегрировать </a:t>
            </a:r>
            <a:r>
              <a:rPr lang="ru-RU" dirty="0" err="1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backend</a:t>
            </a:r>
            <a:r>
              <a:rPr lang="ru-RU" dirty="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 с </a:t>
            </a:r>
            <a:r>
              <a:rPr lang="ru-RU" dirty="0" err="1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frontend</a:t>
            </a:r>
            <a:r>
              <a:rPr lang="ru-RU" dirty="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 без технических конфликтов.</a:t>
            </a:r>
            <a:endParaRPr dirty="0"/>
          </a:p>
        </p:txBody>
      </p:sp>
      <p:sp>
        <p:nvSpPr>
          <p:cNvPr id="297" name="Google Shape;297;p28"/>
          <p:cNvSpPr txBox="1"/>
          <p:nvPr/>
        </p:nvSpPr>
        <p:spPr>
          <a:xfrm>
            <a:off x="371225" y="3967725"/>
            <a:ext cx="11485800" cy="5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</a:pPr>
            <a:r>
              <a:rPr lang="ru-RU" sz="1400" b="1" dirty="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С какими основными сложностями или вызовами </a:t>
            </a:r>
            <a:endParaRPr dirty="0"/>
          </a:p>
          <a:p>
            <a:pPr marL="0" marR="0" lvl="0" indent="0" algn="ctr" rtl="0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</a:pPr>
            <a:r>
              <a:rPr lang="ru-RU" sz="1400" b="1" dirty="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вы столкнулись и как их преодолели?</a:t>
            </a:r>
            <a:endParaRPr dirty="0"/>
          </a:p>
        </p:txBody>
      </p:sp>
      <p:sp>
        <p:nvSpPr>
          <p:cNvPr id="298" name="Google Shape;298;p28"/>
          <p:cNvSpPr/>
          <p:nvPr/>
        </p:nvSpPr>
        <p:spPr>
          <a:xfrm>
            <a:off x="6096000" y="1016000"/>
            <a:ext cx="5761038" cy="2581700"/>
          </a:xfrm>
          <a:prstGeom prst="snip2DiagRect">
            <a:avLst>
              <a:gd name="adj1" fmla="val 0"/>
              <a:gd name="adj2" fmla="val 5972"/>
            </a:avLst>
          </a:prstGeom>
          <a:solidFill>
            <a:schemeClr val="lt1">
              <a:alpha val="0"/>
            </a:schemeClr>
          </a:solidFill>
          <a:ln w="19050" cap="flat" cmpd="sng">
            <a:solidFill>
              <a:schemeClr val="lt1">
                <a:alpha val="46666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9" name="Google Shape;299;p28"/>
          <p:cNvSpPr txBox="1"/>
          <p:nvPr/>
        </p:nvSpPr>
        <p:spPr>
          <a:xfrm>
            <a:off x="6163500" y="1685200"/>
            <a:ext cx="5693400" cy="191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</a:pPr>
            <a:r>
              <a:rPr lang="ru-RU" dirty="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Задача цифровизации архивов идеально совпала с нашей специализацией в области Computer Vision. Проблема распознавания рукописных документов актуальна для культурного наследия России и требует применения современных методов </a:t>
            </a:r>
            <a:r>
              <a:rPr lang="ru-RU" dirty="0" err="1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deep</a:t>
            </a:r>
            <a:r>
              <a:rPr lang="ru-RU" dirty="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ru-RU" dirty="0" err="1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learning</a:t>
            </a:r>
            <a:r>
              <a:rPr lang="ru-RU" dirty="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. Один из участников команды имеет опыт разработки RAG-систем, что открывает перспективы создания интеллектуального поиска по архивным коллекциям.</a:t>
            </a:r>
            <a:endParaRPr dirty="0"/>
          </a:p>
        </p:txBody>
      </p:sp>
      <p:sp>
        <p:nvSpPr>
          <p:cNvPr id="300" name="Google Shape;300;p28"/>
          <p:cNvSpPr txBox="1"/>
          <p:nvPr/>
        </p:nvSpPr>
        <p:spPr>
          <a:xfrm>
            <a:off x="6161596" y="1072045"/>
            <a:ext cx="5629800" cy="5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</a:pPr>
            <a:r>
              <a:rPr lang="ru-RU" sz="1400" b="1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Почему вы выбрали именно эту задачу из предложенных на хакатоне?</a:t>
            </a:r>
            <a:endParaRPr/>
          </a:p>
        </p:txBody>
      </p:sp>
      <p:pic>
        <p:nvPicPr>
          <p:cNvPr id="301" name="Google Shape;301;p28" descr="Изображение выглядит как текст, Шрифт, Графика, графический дизайн&#10;&#10;Содержимое, созданное искусственным интеллектом, может быть неверным.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074724" y="6160668"/>
            <a:ext cx="996080" cy="5120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29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5</a:t>
            </a:fld>
            <a:endParaRPr/>
          </a:p>
        </p:txBody>
      </p:sp>
      <p:sp>
        <p:nvSpPr>
          <p:cNvPr id="307" name="Google Shape;307;p29"/>
          <p:cNvSpPr txBox="1">
            <a:spLocks noGrp="1"/>
          </p:cNvSpPr>
          <p:nvPr>
            <p:ph type="title"/>
          </p:nvPr>
        </p:nvSpPr>
        <p:spPr>
          <a:xfrm>
            <a:off x="346075" y="421226"/>
            <a:ext cx="98628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</a:pPr>
            <a:r>
              <a:rPr lang="ru-RU"/>
              <a:t>Актуальность решения | bestbmstu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08" name="Google Shape;308;p29" descr="Изображение выглядит как текст, Шрифт, Графика, графический дизайн&#10;&#10;Содержимое, созданное искусственным интеллектом, может быть неверным.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074724" y="6160668"/>
            <a:ext cx="996080" cy="512016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29"/>
          <p:cNvSpPr txBox="1">
            <a:spLocks noGrp="1"/>
          </p:cNvSpPr>
          <p:nvPr>
            <p:ph type="body" idx="1"/>
          </p:nvPr>
        </p:nvSpPr>
        <p:spPr>
          <a:xfrm>
            <a:off x="315392" y="1016176"/>
            <a:ext cx="11561100" cy="542059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631"/>
              </a:spcBef>
              <a:spcAft>
                <a:spcPts val="0"/>
              </a:spcAft>
              <a:buClr>
                <a:schemeClr val="dk1"/>
              </a:buClr>
              <a:buSzPts val="1018"/>
              <a:buFont typeface="Arial"/>
              <a:buNone/>
            </a:pPr>
            <a:r>
              <a:rPr lang="ru-RU" sz="1400" dirty="0"/>
              <a:t>В России хранятся миллионы рукописных архивных документов XVIII-XX веков, которые требуют цифровизации для обеспечения долгосрочного сохранения и доступа исследователей. К 2030 году, согласно Стратегии цифровой трансформации (распоряжение правительства № 637-р от 16.03.2024), все государственные документы должны храниться в электронном виде с централизованным хранением для 100% органов власти.</a:t>
            </a:r>
            <a:endParaRPr sz="1400" dirty="0"/>
          </a:p>
          <a:p>
            <a:pPr marL="0" lvl="0" indent="0" algn="just" rtl="0">
              <a:lnSpc>
                <a:spcPct val="150000"/>
              </a:lnSpc>
              <a:spcBef>
                <a:spcPts val="631"/>
              </a:spcBef>
              <a:spcAft>
                <a:spcPts val="0"/>
              </a:spcAft>
              <a:buClr>
                <a:schemeClr val="dk1"/>
              </a:buClr>
              <a:buSzPts val="1018"/>
              <a:buFont typeface="Arial"/>
              <a:buNone/>
            </a:pPr>
            <a:r>
              <a:rPr lang="ru-RU" sz="1400" b="1" dirty="0"/>
              <a:t>Техническая сложность задачи</a:t>
            </a:r>
            <a:endParaRPr sz="1400" b="1" dirty="0"/>
          </a:p>
          <a:p>
            <a:pPr marL="0" lvl="0" indent="0" algn="just" rtl="0">
              <a:lnSpc>
                <a:spcPct val="150000"/>
              </a:lnSpc>
              <a:spcBef>
                <a:spcPts val="631"/>
              </a:spcBef>
              <a:spcAft>
                <a:spcPts val="0"/>
              </a:spcAft>
              <a:buClr>
                <a:schemeClr val="dk1"/>
              </a:buClr>
              <a:buSzPts val="1018"/>
              <a:buFont typeface="Arial"/>
              <a:buNone/>
            </a:pPr>
            <a:r>
              <a:rPr lang="ru-RU" sz="1400" dirty="0"/>
              <a:t>Распознавание дореволюционных рукописных текстов остается нерешенной проблемой из-за устаревших букв (ять, і, </a:t>
            </a:r>
            <a:r>
              <a:rPr lang="ru-RU" sz="1400" dirty="0" err="1"/>
              <a:t>ѳ</a:t>
            </a:r>
            <a:r>
              <a:rPr lang="ru-RU" sz="1400" dirty="0"/>
              <a:t>), индивидуальных особенностей почерка и низкого качества сканов. Существующие коммерческие OCR-системы не справляются с кириллическими рукописями, что оставляет архивные коллекции недоступными для полнотекстового поиска.</a:t>
            </a:r>
            <a:endParaRPr sz="1400" dirty="0"/>
          </a:p>
          <a:p>
            <a:pPr marL="0" lvl="0" indent="0" algn="just" rtl="0">
              <a:lnSpc>
                <a:spcPct val="150000"/>
              </a:lnSpc>
              <a:spcBef>
                <a:spcPts val="631"/>
              </a:spcBef>
              <a:spcAft>
                <a:spcPts val="0"/>
              </a:spcAft>
              <a:buClr>
                <a:schemeClr val="dk1"/>
              </a:buClr>
              <a:buSzPts val="1018"/>
              <a:buFont typeface="Arial"/>
              <a:buNone/>
            </a:pPr>
            <a:r>
              <a:rPr lang="ru-RU" sz="1400" b="1" dirty="0"/>
              <a:t>Преимущества нашего решения</a:t>
            </a:r>
            <a:endParaRPr sz="1400" b="1" dirty="0"/>
          </a:p>
          <a:p>
            <a:pPr marL="0" lvl="0" indent="0" algn="just" rtl="0">
              <a:lnSpc>
                <a:spcPct val="150000"/>
              </a:lnSpc>
              <a:spcBef>
                <a:spcPts val="631"/>
              </a:spcBef>
              <a:spcAft>
                <a:spcPts val="0"/>
              </a:spcAft>
              <a:buClr>
                <a:schemeClr val="dk1"/>
              </a:buClr>
              <a:buSzPts val="1018"/>
              <a:buFont typeface="Arial"/>
              <a:buNone/>
            </a:pPr>
            <a:r>
              <a:rPr lang="ru-RU" sz="1400" dirty="0"/>
              <a:t>Специализация на кириллице: использование модели </a:t>
            </a:r>
            <a:r>
              <a:rPr lang="ru-RU" sz="1400" dirty="0" err="1"/>
              <a:t>TrOCR</a:t>
            </a:r>
            <a:r>
              <a:rPr lang="ru-RU" sz="1400" dirty="0"/>
              <a:t> `kazars24/</a:t>
            </a:r>
            <a:r>
              <a:rPr lang="ru-RU" sz="1400" dirty="0" err="1"/>
              <a:t>trocr-base-handwritten-ru</a:t>
            </a:r>
            <a:r>
              <a:rPr lang="ru-RU" sz="1400" dirty="0"/>
              <a:t>`, обученной специально на дореволюционной орфографии, обеспечивает высокую точность распознавания исторических документов.</a:t>
            </a:r>
            <a:endParaRPr sz="1400" dirty="0"/>
          </a:p>
          <a:p>
            <a:pPr marL="0" lvl="0" indent="0" algn="just" rtl="0">
              <a:lnSpc>
                <a:spcPct val="150000"/>
              </a:lnSpc>
              <a:spcBef>
                <a:spcPts val="631"/>
              </a:spcBef>
              <a:spcAft>
                <a:spcPts val="0"/>
              </a:spcAft>
              <a:buClr>
                <a:schemeClr val="dk1"/>
              </a:buClr>
              <a:buSzPts val="1018"/>
              <a:buFont typeface="Arial"/>
              <a:buNone/>
            </a:pPr>
            <a:r>
              <a:rPr lang="ru-RU" sz="1400" dirty="0"/>
              <a:t>Полный цикл обработки: автоматическая сегментация разворотов и строк с помощью методов компьютерного зрения (CLAHE, </a:t>
            </a:r>
            <a:r>
              <a:rPr lang="ru-RU" sz="1400" dirty="0" err="1"/>
              <a:t>Sauvola</a:t>
            </a:r>
            <a:r>
              <a:rPr lang="ru-RU" sz="1400" dirty="0"/>
              <a:t>, горизонтальная проекция) устраняет необходимость ручной разметки.</a:t>
            </a:r>
            <a:endParaRPr sz="1400" dirty="0"/>
          </a:p>
          <a:p>
            <a:pPr marL="0" lvl="0" indent="0" algn="just" rtl="0">
              <a:lnSpc>
                <a:spcPct val="150000"/>
              </a:lnSpc>
              <a:spcBef>
                <a:spcPts val="631"/>
              </a:spcBef>
              <a:spcAft>
                <a:spcPts val="0"/>
              </a:spcAft>
              <a:buSzPts val="1018"/>
              <a:buNone/>
            </a:pPr>
            <a:endParaRPr sz="1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0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6</a:t>
            </a:fld>
            <a:endParaRPr/>
          </a:p>
        </p:txBody>
      </p:sp>
      <p:sp>
        <p:nvSpPr>
          <p:cNvPr id="315" name="Google Shape;315;p30"/>
          <p:cNvSpPr txBox="1">
            <a:spLocks noGrp="1"/>
          </p:cNvSpPr>
          <p:nvPr>
            <p:ph type="title"/>
          </p:nvPr>
        </p:nvSpPr>
        <p:spPr>
          <a:xfrm>
            <a:off x="357650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</a:pPr>
            <a:r>
              <a:rPr lang="ru-RU"/>
              <a:t>Архитектура | bestbmstu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16" name="Google Shape;316;p30" descr="Изображение выглядит как текст, Шрифт, Графика, графический дизайн&#10;&#10;Содержимое, созданное искусственным интеллектом, может быть неверным.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074724" y="6160668"/>
            <a:ext cx="996080" cy="5120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1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7</a:t>
            </a:fld>
            <a:endParaRPr/>
          </a:p>
        </p:txBody>
      </p:sp>
      <p:sp>
        <p:nvSpPr>
          <p:cNvPr id="322" name="Google Shape;322;p31"/>
          <p:cNvSpPr txBox="1">
            <a:spLocks noGrp="1"/>
          </p:cNvSpPr>
          <p:nvPr>
            <p:ph type="title"/>
          </p:nvPr>
        </p:nvSpPr>
        <p:spPr>
          <a:xfrm>
            <a:off x="346075" y="421226"/>
            <a:ext cx="98628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00"/>
              <a:buFont typeface="Montserrat"/>
              <a:buNone/>
            </a:pPr>
            <a:endParaRPr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</a:pPr>
            <a:r>
              <a:rPr lang="ru-RU"/>
              <a:t>Backend (FastAPI) | bestbmstu</a:t>
            </a:r>
            <a:endParaRPr/>
          </a:p>
        </p:txBody>
      </p:sp>
      <p:pic>
        <p:nvPicPr>
          <p:cNvPr id="323" name="Google Shape;323;p31" descr="Изображение выглядит как текст, Шрифт, Графика, графический дизайн&#10;&#10;Содержимое, созданное искусственным интеллектом, может быть неверным.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074724" y="6160668"/>
            <a:ext cx="996080" cy="512016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p31"/>
          <p:cNvSpPr txBox="1">
            <a:spLocks noGrp="1"/>
          </p:cNvSpPr>
          <p:nvPr>
            <p:ph type="body" idx="1"/>
          </p:nvPr>
        </p:nvSpPr>
        <p:spPr>
          <a:xfrm>
            <a:off x="315392" y="1016177"/>
            <a:ext cx="11561100" cy="5160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631"/>
              </a:spcBef>
              <a:spcAft>
                <a:spcPts val="0"/>
              </a:spcAft>
              <a:buNone/>
            </a:pPr>
            <a:r>
              <a:rPr lang="ru-RU" sz="1400"/>
              <a:t>RESTful API на FastAPI с эндпоинтами для загрузки файлов (`/files/upload`), запуска транскрипции (`/files/{id}/transcribe`), редактирования результатов (`/transcripts/{id}/edit`) и получения истории обработки (`/files/all`). Backend интегрирован с PostgreSQL через SQLAlchemy для хранения метаданных файлов и транскрипций в таблицах `files` и `file_transcripts`. Реализована модульная архитектура с разделением логики на `main.py`, `database.py`, `ocr.py` и `utils.py` для упрощения поддержки и масштабирования</a:t>
            </a:r>
            <a:endParaRPr sz="1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2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8</a:t>
            </a:fld>
            <a:endParaRPr/>
          </a:p>
        </p:txBody>
      </p:sp>
      <p:sp>
        <p:nvSpPr>
          <p:cNvPr id="330" name="Google Shape;330;p32"/>
          <p:cNvSpPr txBox="1">
            <a:spLocks noGrp="1"/>
          </p:cNvSpPr>
          <p:nvPr>
            <p:ph type="title"/>
          </p:nvPr>
        </p:nvSpPr>
        <p:spPr>
          <a:xfrm>
            <a:off x="346075" y="421226"/>
            <a:ext cx="98628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00"/>
              <a:buFont typeface="Montserrat"/>
              <a:buNone/>
            </a:pPr>
            <a:endParaRPr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</a:pPr>
            <a:r>
              <a:rPr lang="ru-RU"/>
              <a:t>Frontend (Streamlit) | bestbmstu</a:t>
            </a:r>
            <a:endParaRPr/>
          </a:p>
        </p:txBody>
      </p:sp>
      <p:pic>
        <p:nvPicPr>
          <p:cNvPr id="331" name="Google Shape;331;p32" descr="Изображение выглядит как текст, Шрифт, Графика, графический дизайн&#10;&#10;Содержимое, созданное искусственным интеллектом, может быть неверным.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074724" y="6160668"/>
            <a:ext cx="996080" cy="512016"/>
          </a:xfrm>
          <a:prstGeom prst="rect">
            <a:avLst/>
          </a:prstGeom>
          <a:noFill/>
          <a:ln>
            <a:noFill/>
          </a:ln>
        </p:spPr>
      </p:pic>
      <p:sp>
        <p:nvSpPr>
          <p:cNvPr id="332" name="Google Shape;332;p32"/>
          <p:cNvSpPr txBox="1">
            <a:spLocks noGrp="1"/>
          </p:cNvSpPr>
          <p:nvPr>
            <p:ph type="body" idx="1"/>
          </p:nvPr>
        </p:nvSpPr>
        <p:spPr>
          <a:xfrm>
            <a:off x="315392" y="1016177"/>
            <a:ext cx="11561100" cy="5160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631"/>
              </a:spcBef>
              <a:spcAft>
                <a:spcPts val="0"/>
              </a:spcAft>
              <a:buNone/>
            </a:pPr>
            <a:r>
              <a:rPr lang="ru-RU" sz="1400"/>
              <a:t>Интерактивный веб-интерфейс на Streamlit с возможностью batch-загрузки изображений и PDF-файлов, отображением прогресса обработки в реальном времени через progress bar и отслеживанием статистики сессии. После распознавания пользователь может редактировать текст прямо в интерфейсе и экспортировать результаты в форматы TXT, JSON и CSV одним кликом. Реализована интеграция с FastAPI backend через HTTP-запросы с использованием библиотеки `requests` и обработкой ошибок</a:t>
            </a:r>
            <a:endParaRPr sz="14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3"/>
          <p:cNvSpPr txBox="1">
            <a:spLocks noGrp="1"/>
          </p:cNvSpPr>
          <p:nvPr>
            <p:ph type="sldNum" idx="12"/>
          </p:nvPr>
        </p:nvSpPr>
        <p:spPr>
          <a:xfrm>
            <a:off x="11413507" y="6356358"/>
            <a:ext cx="559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9</a:t>
            </a:fld>
            <a:endParaRPr/>
          </a:p>
        </p:txBody>
      </p:sp>
      <p:sp>
        <p:nvSpPr>
          <p:cNvPr id="338" name="Google Shape;338;p33"/>
          <p:cNvSpPr txBox="1">
            <a:spLocks noGrp="1"/>
          </p:cNvSpPr>
          <p:nvPr>
            <p:ph type="title"/>
          </p:nvPr>
        </p:nvSpPr>
        <p:spPr>
          <a:xfrm>
            <a:off x="346075" y="421226"/>
            <a:ext cx="98628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</a:pPr>
            <a:r>
              <a:rPr lang="ru-RU"/>
              <a:t>Интерфейс | bestbmstu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39" name="Google Shape;339;p33" title="photo_2025-10-02 20.44.19.jpeg"/>
          <p:cNvPicPr preferRelativeResize="0">
            <a:picLocks noGrp="1"/>
          </p:cNvPicPr>
          <p:nvPr>
            <p:ph type="pic" idx="2"/>
          </p:nvPr>
        </p:nvPicPr>
        <p:blipFill rotWithShape="1">
          <a:blip r:embed="rId4">
            <a:alphaModFix/>
          </a:blip>
          <a:srcRect l="1361" r="1361"/>
          <a:stretch/>
        </p:blipFill>
        <p:spPr>
          <a:xfrm>
            <a:off x="619236" y="962651"/>
            <a:ext cx="5103121" cy="282782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p33" title="photo_2025-10-02 20.44.20.jpeg"/>
          <p:cNvPicPr preferRelativeResize="0">
            <a:picLocks noGrp="1"/>
          </p:cNvPicPr>
          <p:nvPr>
            <p:ph type="pic" idx="3"/>
          </p:nvPr>
        </p:nvPicPr>
        <p:blipFill rotWithShape="1">
          <a:blip r:embed="rId5">
            <a:alphaModFix/>
          </a:blip>
          <a:srcRect l="1427" r="1437"/>
          <a:stretch/>
        </p:blipFill>
        <p:spPr>
          <a:xfrm>
            <a:off x="6469645" y="962651"/>
            <a:ext cx="5087432" cy="2819127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Google Shape;341;p33" descr="Изображение выглядит как текст, Шрифт, Графика, графический дизайн&#10;&#10;Содержимое, созданное искусственным интеллектом, может быть неверным.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1074724" y="6160668"/>
            <a:ext cx="996080" cy="512016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33"/>
          <p:cNvSpPr txBox="1">
            <a:spLocks noGrp="1"/>
          </p:cNvSpPr>
          <p:nvPr>
            <p:ph type="body" idx="1"/>
          </p:nvPr>
        </p:nvSpPr>
        <p:spPr>
          <a:xfrm>
            <a:off x="330750" y="3781778"/>
            <a:ext cx="11530500" cy="2634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631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400" dirty="0"/>
              <a:t>Взаимодействие пользователя с интерфейсом</a:t>
            </a:r>
            <a:endParaRPr sz="1400" dirty="0"/>
          </a:p>
          <a:p>
            <a:pPr marL="0" lvl="0" indent="0" algn="just" rtl="0">
              <a:lnSpc>
                <a:spcPct val="150000"/>
              </a:lnSpc>
              <a:spcBef>
                <a:spcPts val="631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400" dirty="0"/>
              <a:t>	1.	Загрузка файлов — выбор документов (JPG, PNG, PDF) через </a:t>
            </a:r>
            <a:r>
              <a:rPr lang="ru-RU" sz="1400" dirty="0" err="1"/>
              <a:t>drag-and-drop</a:t>
            </a:r>
            <a:endParaRPr sz="1400" dirty="0"/>
          </a:p>
          <a:p>
            <a:pPr marL="0" lvl="0" indent="0" algn="just" rtl="0">
              <a:lnSpc>
                <a:spcPct val="150000"/>
              </a:lnSpc>
              <a:spcBef>
                <a:spcPts val="631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400" dirty="0"/>
              <a:t>	2.	Запуск обработки — кнопка “Начать обработку”</a:t>
            </a:r>
            <a:endParaRPr sz="1400" dirty="0"/>
          </a:p>
          <a:p>
            <a:pPr marL="0" lvl="0" indent="0" algn="just" rtl="0">
              <a:lnSpc>
                <a:spcPct val="150000"/>
              </a:lnSpc>
              <a:spcBef>
                <a:spcPts val="631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400" dirty="0"/>
              <a:t>	3.	Отслеживание прогресса — </a:t>
            </a:r>
            <a:r>
              <a:rPr lang="ru-RU" sz="1400" dirty="0" err="1"/>
              <a:t>progress</a:t>
            </a:r>
            <a:r>
              <a:rPr lang="ru-RU" sz="1400" dirty="0"/>
              <a:t> </a:t>
            </a:r>
            <a:r>
              <a:rPr lang="ru-RU" sz="1400" dirty="0" err="1"/>
              <a:t>bar</a:t>
            </a:r>
            <a:r>
              <a:rPr lang="ru-RU" sz="1400" dirty="0"/>
              <a:t> с индикацией статуса</a:t>
            </a:r>
            <a:endParaRPr sz="1400" dirty="0"/>
          </a:p>
          <a:p>
            <a:pPr marL="0" lvl="0" indent="0" algn="just" rtl="0">
              <a:lnSpc>
                <a:spcPct val="150000"/>
              </a:lnSpc>
              <a:spcBef>
                <a:spcPts val="631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400" dirty="0"/>
              <a:t>	4.	Просмотр результатов — распознанный текст и превью документа</a:t>
            </a:r>
            <a:endParaRPr sz="1400" dirty="0"/>
          </a:p>
          <a:p>
            <a:pPr marL="0" lvl="0" indent="0" algn="just" rtl="0">
              <a:lnSpc>
                <a:spcPct val="150000"/>
              </a:lnSpc>
              <a:spcBef>
                <a:spcPts val="631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400" dirty="0"/>
              <a:t>	5.	Редактирование — исправление ошибок в текстовом поле</a:t>
            </a:r>
            <a:endParaRPr sz="1400" dirty="0"/>
          </a:p>
          <a:p>
            <a:pPr marL="0" lvl="0" indent="0" algn="just" rtl="0">
              <a:lnSpc>
                <a:spcPct val="150000"/>
              </a:lnSpc>
              <a:spcBef>
                <a:spcPts val="631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400" dirty="0"/>
              <a:t>	6.	Экспорт данных — скачивание в форматах JSON/CSV/TXT</a:t>
            </a:r>
            <a:endParaRPr sz="1400" dirty="0"/>
          </a:p>
          <a:p>
            <a:pPr marL="0" lvl="0" indent="0" algn="just" rtl="0">
              <a:lnSpc>
                <a:spcPct val="150000"/>
              </a:lnSpc>
              <a:spcBef>
                <a:spcPts val="631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Для Академия инноваторов 16_9">
  <a:themeElements>
    <a:clrScheme name="Пользовательские 1">
      <a:dk1>
        <a:srgbClr val="000000"/>
      </a:dk1>
      <a:lt1>
        <a:srgbClr val="FFFFFF"/>
      </a:lt1>
      <a:dk2>
        <a:srgbClr val="1C1D22"/>
      </a:dk2>
      <a:lt2>
        <a:srgbClr val="E5E7E9"/>
      </a:lt2>
      <a:accent1>
        <a:srgbClr val="FF0053"/>
      </a:accent1>
      <a:accent2>
        <a:srgbClr val="FFD6E3"/>
      </a:accent2>
      <a:accent3>
        <a:srgbClr val="FC3777"/>
      </a:accent3>
      <a:accent4>
        <a:srgbClr val="8A83D1"/>
      </a:accent4>
      <a:accent5>
        <a:srgbClr val="8226E2"/>
      </a:accent5>
      <a:accent6>
        <a:srgbClr val="2D1451"/>
      </a:accent6>
      <a:hlink>
        <a:srgbClr val="FF0053"/>
      </a:hlink>
      <a:folHlink>
        <a:srgbClr val="5D2B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879</Words>
  <Application>Microsoft Macintosh PowerPoint</Application>
  <PresentationFormat>Widescreen</PresentationFormat>
  <Paragraphs>76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Montserrat</vt:lpstr>
      <vt:lpstr>Noto Sans Symbols</vt:lpstr>
      <vt:lpstr>Arial</vt:lpstr>
      <vt:lpstr>Calibri</vt:lpstr>
      <vt:lpstr>Для Академия инноваторов 16_9</vt:lpstr>
      <vt:lpstr>bestbmstu</vt:lpstr>
      <vt:lpstr>PowerPoint Presentation</vt:lpstr>
      <vt:lpstr>Команда | bestbmstu</vt:lpstr>
      <vt:lpstr>Команда | bestbmstu</vt:lpstr>
      <vt:lpstr>Актуальность решения | bestbmstu</vt:lpstr>
      <vt:lpstr>Архитектура | bestbmstu</vt:lpstr>
      <vt:lpstr> Backend (FastAPI) | bestbmstu</vt:lpstr>
      <vt:lpstr> Frontend (Streamlit) | bestbmstu</vt:lpstr>
      <vt:lpstr>Интерфейс | bestbmstu</vt:lpstr>
      <vt:lpstr>ML (TrOCR) | bestbmstu</vt:lpstr>
      <vt:lpstr>Улучшения | bestbmstu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bestbmstu</dc:title>
  <cp:lastModifiedBy>mikhailvokhrameev</cp:lastModifiedBy>
  <cp:revision>1</cp:revision>
  <dcterms:modified xsi:type="dcterms:W3CDTF">2025-10-02T19:11:07Z</dcterms:modified>
</cp:coreProperties>
</file>